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75" r:id="rId4"/>
    <p:sldId id="276" r:id="rId5"/>
    <p:sldId id="278" r:id="rId6"/>
    <p:sldId id="277" r:id="rId7"/>
    <p:sldId id="279" r:id="rId8"/>
    <p:sldId id="280" r:id="rId9"/>
    <p:sldId id="285" r:id="rId10"/>
    <p:sldId id="281" r:id="rId11"/>
    <p:sldId id="282" r:id="rId12"/>
    <p:sldId id="340" r:id="rId13"/>
    <p:sldId id="341" r:id="rId14"/>
    <p:sldId id="284" r:id="rId15"/>
    <p:sldId id="286" r:id="rId16"/>
    <p:sldId id="347" r:id="rId17"/>
    <p:sldId id="343" r:id="rId18"/>
    <p:sldId id="348" r:id="rId19"/>
    <p:sldId id="344" r:id="rId20"/>
    <p:sldId id="349" r:id="rId21"/>
    <p:sldId id="350" r:id="rId22"/>
    <p:sldId id="345" r:id="rId23"/>
    <p:sldId id="346" r:id="rId24"/>
    <p:sldId id="342" r:id="rId25"/>
    <p:sldId id="288" r:id="rId26"/>
    <p:sldId id="287" r:id="rId27"/>
    <p:sldId id="289" r:id="rId28"/>
    <p:sldId id="290" r:id="rId29"/>
    <p:sldId id="329" r:id="rId30"/>
    <p:sldId id="330" r:id="rId31"/>
    <p:sldId id="332" r:id="rId32"/>
    <p:sldId id="331" r:id="rId33"/>
    <p:sldId id="333" r:id="rId34"/>
    <p:sldId id="334" r:id="rId35"/>
    <p:sldId id="335" r:id="rId36"/>
    <p:sldId id="337" r:id="rId37"/>
    <p:sldId id="336" r:id="rId38"/>
    <p:sldId id="291" r:id="rId39"/>
    <p:sldId id="292" r:id="rId40"/>
    <p:sldId id="324" r:id="rId41"/>
    <p:sldId id="325" r:id="rId42"/>
    <p:sldId id="326" r:id="rId43"/>
    <p:sldId id="327" r:id="rId44"/>
    <p:sldId id="323" r:id="rId45"/>
    <p:sldId id="293" r:id="rId46"/>
    <p:sldId id="294" r:id="rId47"/>
    <p:sldId id="304" r:id="rId48"/>
    <p:sldId id="305" r:id="rId49"/>
    <p:sldId id="306" r:id="rId50"/>
    <p:sldId id="328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03" r:id="rId63"/>
    <p:sldId id="302" r:id="rId64"/>
    <p:sldId id="295" r:id="rId65"/>
    <p:sldId id="319" r:id="rId66"/>
    <p:sldId id="296" r:id="rId67"/>
    <p:sldId id="321" r:id="rId68"/>
    <p:sldId id="320" r:id="rId69"/>
    <p:sldId id="297" r:id="rId70"/>
    <p:sldId id="301" r:id="rId71"/>
    <p:sldId id="322" r:id="rId72"/>
    <p:sldId id="298" r:id="rId73"/>
    <p:sldId id="30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5B283"/>
    <a:srgbClr val="9D7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6"/>
    <p:restoredTop sz="94643"/>
  </p:normalViewPr>
  <p:slideViewPr>
    <p:cSldViewPr snapToGrid="0" snapToObjects="1" showGuides="1">
      <p:cViewPr>
        <p:scale>
          <a:sx n="67" d="100"/>
          <a:sy n="67" d="100"/>
        </p:scale>
        <p:origin x="1160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8376D-92D8-0C49-B6F2-171F094B32D1}" type="doc">
      <dgm:prSet loTypeId="urn:microsoft.com/office/officeart/2005/8/layout/radial1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CA123AB-5DF0-0141-B62D-8BFC1800928E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4304DD9D-9CD1-F041-A47E-460DA17E3477}" type="parTrans" cxnId="{B328CEBD-E050-554C-999D-D5728FDE63FB}">
      <dgm:prSet/>
      <dgm:spPr/>
      <dgm:t>
        <a:bodyPr/>
        <a:lstStyle/>
        <a:p>
          <a:endParaRPr lang="en-US"/>
        </a:p>
      </dgm:t>
    </dgm:pt>
    <dgm:pt modelId="{46632EE4-918C-D649-AB93-6560E6CE9A9F}" type="sibTrans" cxnId="{B328CEBD-E050-554C-999D-D5728FDE63FB}">
      <dgm:prSet/>
      <dgm:spPr/>
      <dgm:t>
        <a:bodyPr/>
        <a:lstStyle/>
        <a:p>
          <a:endParaRPr lang="en-US"/>
        </a:p>
      </dgm:t>
    </dgm:pt>
    <dgm:pt modelId="{05B048EC-2746-CA4B-BE30-9BF5860B6ADE}">
      <dgm:prSet phldrT="[Text]"/>
      <dgm:spPr/>
      <dgm:t>
        <a:bodyPr/>
        <a:lstStyle/>
        <a:p>
          <a:r>
            <a:rPr lang="en-US" dirty="0"/>
            <a:t>Linear </a:t>
          </a:r>
        </a:p>
        <a:p>
          <a:r>
            <a:rPr lang="en-US" dirty="0"/>
            <a:t>Algebra</a:t>
          </a:r>
        </a:p>
      </dgm:t>
    </dgm:pt>
    <dgm:pt modelId="{87029727-768E-B74A-BF84-0CFD7A4FE227}" type="parTrans" cxnId="{E70883B4-2928-4F47-8ADF-D4F194CB9E89}">
      <dgm:prSet/>
      <dgm:spPr/>
      <dgm:t>
        <a:bodyPr/>
        <a:lstStyle/>
        <a:p>
          <a:endParaRPr lang="en-US"/>
        </a:p>
      </dgm:t>
    </dgm:pt>
    <dgm:pt modelId="{DE3FFEB6-9817-924D-B6CD-32C405377ACC}" type="sibTrans" cxnId="{E70883B4-2928-4F47-8ADF-D4F194CB9E89}">
      <dgm:prSet/>
      <dgm:spPr/>
      <dgm:t>
        <a:bodyPr/>
        <a:lstStyle/>
        <a:p>
          <a:endParaRPr lang="en-US"/>
        </a:p>
      </dgm:t>
    </dgm:pt>
    <dgm:pt modelId="{94D0D1A2-5B68-D145-9B13-130A6BFE6CC9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7077B2C7-19DA-8D46-80F4-9464BAF73A2C}" type="parTrans" cxnId="{41A18FB1-EAF4-C14B-88D0-454785F96068}">
      <dgm:prSet/>
      <dgm:spPr/>
      <dgm:t>
        <a:bodyPr/>
        <a:lstStyle/>
        <a:p>
          <a:endParaRPr lang="en-US"/>
        </a:p>
      </dgm:t>
    </dgm:pt>
    <dgm:pt modelId="{79CB6280-7823-464F-AA0D-D17DCCE937B3}" type="sibTrans" cxnId="{41A18FB1-EAF4-C14B-88D0-454785F96068}">
      <dgm:prSet/>
      <dgm:spPr/>
      <dgm:t>
        <a:bodyPr/>
        <a:lstStyle/>
        <a:p>
          <a:endParaRPr lang="en-US"/>
        </a:p>
      </dgm:t>
    </dgm:pt>
    <dgm:pt modelId="{34E836E5-9885-6F40-9B58-E144B4E2A037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C573C6EA-7CEA-B646-8565-E295423DB00B}" type="parTrans" cxnId="{72324454-D03F-9A41-9C7D-B2ECA6A69D83}">
      <dgm:prSet/>
      <dgm:spPr/>
      <dgm:t>
        <a:bodyPr/>
        <a:lstStyle/>
        <a:p>
          <a:endParaRPr lang="en-US"/>
        </a:p>
      </dgm:t>
    </dgm:pt>
    <dgm:pt modelId="{03FE400D-DC76-F341-BDE6-35FE2D27D215}" type="sibTrans" cxnId="{72324454-D03F-9A41-9C7D-B2ECA6A69D83}">
      <dgm:prSet/>
      <dgm:spPr/>
      <dgm:t>
        <a:bodyPr/>
        <a:lstStyle/>
        <a:p>
          <a:endParaRPr lang="en-US"/>
        </a:p>
      </dgm:t>
    </dgm:pt>
    <dgm:pt modelId="{8F2F123F-6C65-714C-9F23-3C01EEF943FB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A87C8DD0-4690-B14D-B876-FCE65567D190}" type="parTrans" cxnId="{F9EE45EA-AD0F-874C-B1DC-D6DEF9DAE6B8}">
      <dgm:prSet/>
      <dgm:spPr/>
      <dgm:t>
        <a:bodyPr/>
        <a:lstStyle/>
        <a:p>
          <a:endParaRPr lang="en-US"/>
        </a:p>
      </dgm:t>
    </dgm:pt>
    <dgm:pt modelId="{93F266FA-B479-0346-B4F6-B9FEF5367F9F}" type="sibTrans" cxnId="{F9EE45EA-AD0F-874C-B1DC-D6DEF9DAE6B8}">
      <dgm:prSet/>
      <dgm:spPr/>
      <dgm:t>
        <a:bodyPr/>
        <a:lstStyle/>
        <a:p>
          <a:endParaRPr lang="en-US"/>
        </a:p>
      </dgm:t>
    </dgm:pt>
    <dgm:pt modelId="{FEDE4D1B-7FD3-6B4F-8888-FE65CFF3BF91}">
      <dgm:prSet/>
      <dgm:spPr/>
      <dgm:t>
        <a:bodyPr/>
        <a:lstStyle/>
        <a:p>
          <a:r>
            <a:rPr lang="en-US" dirty="0"/>
            <a:t>Neuroscience</a:t>
          </a:r>
        </a:p>
      </dgm:t>
    </dgm:pt>
    <dgm:pt modelId="{187152B0-A932-E945-AB2E-6B00B01E5805}" type="parTrans" cxnId="{0B724C0F-257B-6640-BD81-BD316125D2F1}">
      <dgm:prSet/>
      <dgm:spPr/>
      <dgm:t>
        <a:bodyPr/>
        <a:lstStyle/>
        <a:p>
          <a:endParaRPr lang="en-US"/>
        </a:p>
      </dgm:t>
    </dgm:pt>
    <dgm:pt modelId="{4D8358C5-CF2A-F74B-8569-158A8807A3C2}" type="sibTrans" cxnId="{0B724C0F-257B-6640-BD81-BD316125D2F1}">
      <dgm:prSet/>
      <dgm:spPr/>
      <dgm:t>
        <a:bodyPr/>
        <a:lstStyle/>
        <a:p>
          <a:endParaRPr lang="en-US"/>
        </a:p>
      </dgm:t>
    </dgm:pt>
    <dgm:pt modelId="{3A8F0467-314D-CE45-817B-6964D00F0FE8}">
      <dgm:prSet/>
      <dgm:spPr/>
      <dgm:t>
        <a:bodyPr/>
        <a:lstStyle/>
        <a:p>
          <a:r>
            <a:rPr lang="en-US" dirty="0"/>
            <a:t>Vector Calculus</a:t>
          </a:r>
        </a:p>
      </dgm:t>
    </dgm:pt>
    <dgm:pt modelId="{5B961BF0-C835-054C-8BF0-9D5C9FA469C2}" type="parTrans" cxnId="{0DEA995B-E171-0B46-9C1B-F78F3254C973}">
      <dgm:prSet/>
      <dgm:spPr/>
      <dgm:t>
        <a:bodyPr/>
        <a:lstStyle/>
        <a:p>
          <a:endParaRPr lang="en-US"/>
        </a:p>
      </dgm:t>
    </dgm:pt>
    <dgm:pt modelId="{434A4AE5-07F6-764B-828C-B30A55D96DDD}" type="sibTrans" cxnId="{0DEA995B-E171-0B46-9C1B-F78F3254C973}">
      <dgm:prSet/>
      <dgm:spPr/>
      <dgm:t>
        <a:bodyPr/>
        <a:lstStyle/>
        <a:p>
          <a:endParaRPr lang="en-US"/>
        </a:p>
      </dgm:t>
    </dgm:pt>
    <dgm:pt modelId="{9086E65F-F1F7-274B-B8E5-34B1636A2232}" type="pres">
      <dgm:prSet presAssocID="{DD88376D-92D8-0C49-B6F2-171F094B32D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377C391-4FE0-E842-A117-1EF1BA595F00}" type="pres">
      <dgm:prSet presAssocID="{7CA123AB-5DF0-0141-B62D-8BFC1800928E}" presName="centerShape" presStyleLbl="node0" presStyleIdx="0" presStyleCnt="1"/>
      <dgm:spPr/>
    </dgm:pt>
    <dgm:pt modelId="{E3BCE9F5-6B59-CA43-A382-384C312878C2}" type="pres">
      <dgm:prSet presAssocID="{87029727-768E-B74A-BF84-0CFD7A4FE227}" presName="Name9" presStyleLbl="parChTrans1D2" presStyleIdx="0" presStyleCnt="6"/>
      <dgm:spPr/>
    </dgm:pt>
    <dgm:pt modelId="{4D41D0AB-E592-334D-913D-ABD1E8ABCC54}" type="pres">
      <dgm:prSet presAssocID="{87029727-768E-B74A-BF84-0CFD7A4FE227}" presName="connTx" presStyleLbl="parChTrans1D2" presStyleIdx="0" presStyleCnt="6"/>
      <dgm:spPr/>
    </dgm:pt>
    <dgm:pt modelId="{C15F0A27-13F7-564E-85DE-3CDF1D19D130}" type="pres">
      <dgm:prSet presAssocID="{05B048EC-2746-CA4B-BE30-9BF5860B6ADE}" presName="node" presStyleLbl="node1" presStyleIdx="0" presStyleCnt="6">
        <dgm:presLayoutVars>
          <dgm:bulletEnabled val="1"/>
        </dgm:presLayoutVars>
      </dgm:prSet>
      <dgm:spPr/>
    </dgm:pt>
    <dgm:pt modelId="{673DC44E-67B9-E84D-ADA9-69D2F8417633}" type="pres">
      <dgm:prSet presAssocID="{7077B2C7-19DA-8D46-80F4-9464BAF73A2C}" presName="Name9" presStyleLbl="parChTrans1D2" presStyleIdx="1" presStyleCnt="6"/>
      <dgm:spPr/>
    </dgm:pt>
    <dgm:pt modelId="{374B0946-A641-B841-82F8-2A7EDE3C7265}" type="pres">
      <dgm:prSet presAssocID="{7077B2C7-19DA-8D46-80F4-9464BAF73A2C}" presName="connTx" presStyleLbl="parChTrans1D2" presStyleIdx="1" presStyleCnt="6"/>
      <dgm:spPr/>
    </dgm:pt>
    <dgm:pt modelId="{4A6CBE2B-F490-2140-AA7F-2FFF0FDB9372}" type="pres">
      <dgm:prSet presAssocID="{94D0D1A2-5B68-D145-9B13-130A6BFE6CC9}" presName="node" presStyleLbl="node1" presStyleIdx="1" presStyleCnt="6">
        <dgm:presLayoutVars>
          <dgm:bulletEnabled val="1"/>
        </dgm:presLayoutVars>
      </dgm:prSet>
      <dgm:spPr/>
    </dgm:pt>
    <dgm:pt modelId="{3E353A56-C108-9341-B690-FE05C9EA3DA0}" type="pres">
      <dgm:prSet presAssocID="{C573C6EA-7CEA-B646-8565-E295423DB00B}" presName="Name9" presStyleLbl="parChTrans1D2" presStyleIdx="2" presStyleCnt="6"/>
      <dgm:spPr/>
    </dgm:pt>
    <dgm:pt modelId="{E3310110-B23E-7443-B699-504F74DE3EA6}" type="pres">
      <dgm:prSet presAssocID="{C573C6EA-7CEA-B646-8565-E295423DB00B}" presName="connTx" presStyleLbl="parChTrans1D2" presStyleIdx="2" presStyleCnt="6"/>
      <dgm:spPr/>
    </dgm:pt>
    <dgm:pt modelId="{C128FC1D-0E49-1D46-87DB-FF8D6466112A}" type="pres">
      <dgm:prSet presAssocID="{34E836E5-9885-6F40-9B58-E144B4E2A037}" presName="node" presStyleLbl="node1" presStyleIdx="2" presStyleCnt="6">
        <dgm:presLayoutVars>
          <dgm:bulletEnabled val="1"/>
        </dgm:presLayoutVars>
      </dgm:prSet>
      <dgm:spPr/>
    </dgm:pt>
    <dgm:pt modelId="{6927F73D-848A-A94F-96AF-9601EB3B9C09}" type="pres">
      <dgm:prSet presAssocID="{A87C8DD0-4690-B14D-B876-FCE65567D190}" presName="Name9" presStyleLbl="parChTrans1D2" presStyleIdx="3" presStyleCnt="6"/>
      <dgm:spPr/>
    </dgm:pt>
    <dgm:pt modelId="{BAF83A4A-5E76-1A4A-81B2-D78CF22DDB35}" type="pres">
      <dgm:prSet presAssocID="{A87C8DD0-4690-B14D-B876-FCE65567D190}" presName="connTx" presStyleLbl="parChTrans1D2" presStyleIdx="3" presStyleCnt="6"/>
      <dgm:spPr/>
    </dgm:pt>
    <dgm:pt modelId="{31390408-4368-3246-B074-CB835EC43BEE}" type="pres">
      <dgm:prSet presAssocID="{8F2F123F-6C65-714C-9F23-3C01EEF943FB}" presName="node" presStyleLbl="node1" presStyleIdx="3" presStyleCnt="6">
        <dgm:presLayoutVars>
          <dgm:bulletEnabled val="1"/>
        </dgm:presLayoutVars>
      </dgm:prSet>
      <dgm:spPr/>
    </dgm:pt>
    <dgm:pt modelId="{77E3D10D-2A3E-B84D-BD78-D53B56D85B1A}" type="pres">
      <dgm:prSet presAssocID="{187152B0-A932-E945-AB2E-6B00B01E5805}" presName="Name9" presStyleLbl="parChTrans1D2" presStyleIdx="4" presStyleCnt="6"/>
      <dgm:spPr/>
    </dgm:pt>
    <dgm:pt modelId="{8581158B-CFFA-FC41-A656-6D5837078D96}" type="pres">
      <dgm:prSet presAssocID="{187152B0-A932-E945-AB2E-6B00B01E5805}" presName="connTx" presStyleLbl="parChTrans1D2" presStyleIdx="4" presStyleCnt="6"/>
      <dgm:spPr/>
    </dgm:pt>
    <dgm:pt modelId="{D46DEFC9-D8DC-DC42-8176-6B711F821F99}" type="pres">
      <dgm:prSet presAssocID="{FEDE4D1B-7FD3-6B4F-8888-FE65CFF3BF91}" presName="node" presStyleLbl="node1" presStyleIdx="4" presStyleCnt="6">
        <dgm:presLayoutVars>
          <dgm:bulletEnabled val="1"/>
        </dgm:presLayoutVars>
      </dgm:prSet>
      <dgm:spPr/>
    </dgm:pt>
    <dgm:pt modelId="{917C258F-C327-7543-84ED-31449CCF559F}" type="pres">
      <dgm:prSet presAssocID="{5B961BF0-C835-054C-8BF0-9D5C9FA469C2}" presName="Name9" presStyleLbl="parChTrans1D2" presStyleIdx="5" presStyleCnt="6"/>
      <dgm:spPr/>
    </dgm:pt>
    <dgm:pt modelId="{FCEF759D-F2F3-3343-BD6D-FFAE56C61FCF}" type="pres">
      <dgm:prSet presAssocID="{5B961BF0-C835-054C-8BF0-9D5C9FA469C2}" presName="connTx" presStyleLbl="parChTrans1D2" presStyleIdx="5" presStyleCnt="6"/>
      <dgm:spPr/>
    </dgm:pt>
    <dgm:pt modelId="{C09B2457-72A3-2049-A273-07DF2EB0D71F}" type="pres">
      <dgm:prSet presAssocID="{3A8F0467-314D-CE45-817B-6964D00F0FE8}" presName="node" presStyleLbl="node1" presStyleIdx="5" presStyleCnt="6">
        <dgm:presLayoutVars>
          <dgm:bulletEnabled val="1"/>
        </dgm:presLayoutVars>
      </dgm:prSet>
      <dgm:spPr/>
    </dgm:pt>
  </dgm:ptLst>
  <dgm:cxnLst>
    <dgm:cxn modelId="{0B724C0F-257B-6640-BD81-BD316125D2F1}" srcId="{7CA123AB-5DF0-0141-B62D-8BFC1800928E}" destId="{FEDE4D1B-7FD3-6B4F-8888-FE65CFF3BF91}" srcOrd="4" destOrd="0" parTransId="{187152B0-A932-E945-AB2E-6B00B01E5805}" sibTransId="{4D8358C5-CF2A-F74B-8569-158A8807A3C2}"/>
    <dgm:cxn modelId="{AE948E13-50ED-854D-A01B-1CF969C1BA1E}" type="presOf" srcId="{A87C8DD0-4690-B14D-B876-FCE65567D190}" destId="{BAF83A4A-5E76-1A4A-81B2-D78CF22DDB35}" srcOrd="1" destOrd="0" presId="urn:microsoft.com/office/officeart/2005/8/layout/radial1"/>
    <dgm:cxn modelId="{EB131D14-5A00-8946-84AB-1DF3A781498C}" type="presOf" srcId="{C573C6EA-7CEA-B646-8565-E295423DB00B}" destId="{3E353A56-C108-9341-B690-FE05C9EA3DA0}" srcOrd="0" destOrd="0" presId="urn:microsoft.com/office/officeart/2005/8/layout/radial1"/>
    <dgm:cxn modelId="{ADCDE729-600C-B842-A83F-0A2757B7C9F0}" type="presOf" srcId="{87029727-768E-B74A-BF84-0CFD7A4FE227}" destId="{E3BCE9F5-6B59-CA43-A382-384C312878C2}" srcOrd="0" destOrd="0" presId="urn:microsoft.com/office/officeart/2005/8/layout/radial1"/>
    <dgm:cxn modelId="{ACB11D2B-F0A3-3340-9879-298F08D7B210}" type="presOf" srcId="{5B961BF0-C835-054C-8BF0-9D5C9FA469C2}" destId="{FCEF759D-F2F3-3343-BD6D-FFAE56C61FCF}" srcOrd="1" destOrd="0" presId="urn:microsoft.com/office/officeart/2005/8/layout/radial1"/>
    <dgm:cxn modelId="{7B738D36-8D24-EC43-BF0C-C0B1F9378CEF}" type="presOf" srcId="{34E836E5-9885-6F40-9B58-E144B4E2A037}" destId="{C128FC1D-0E49-1D46-87DB-FF8D6466112A}" srcOrd="0" destOrd="0" presId="urn:microsoft.com/office/officeart/2005/8/layout/radial1"/>
    <dgm:cxn modelId="{6A4B9A41-F148-AA40-BA25-0B82D7112A58}" type="presOf" srcId="{94D0D1A2-5B68-D145-9B13-130A6BFE6CC9}" destId="{4A6CBE2B-F490-2140-AA7F-2FFF0FDB9372}" srcOrd="0" destOrd="0" presId="urn:microsoft.com/office/officeart/2005/8/layout/radial1"/>
    <dgm:cxn modelId="{C8860E4D-20B8-9840-A110-6844B075B6F9}" type="presOf" srcId="{7077B2C7-19DA-8D46-80F4-9464BAF73A2C}" destId="{374B0946-A641-B841-82F8-2A7EDE3C7265}" srcOrd="1" destOrd="0" presId="urn:microsoft.com/office/officeart/2005/8/layout/radial1"/>
    <dgm:cxn modelId="{72324454-D03F-9A41-9C7D-B2ECA6A69D83}" srcId="{7CA123AB-5DF0-0141-B62D-8BFC1800928E}" destId="{34E836E5-9885-6F40-9B58-E144B4E2A037}" srcOrd="2" destOrd="0" parTransId="{C573C6EA-7CEA-B646-8565-E295423DB00B}" sibTransId="{03FE400D-DC76-F341-BDE6-35FE2D27D215}"/>
    <dgm:cxn modelId="{0DEA995B-E171-0B46-9C1B-F78F3254C973}" srcId="{7CA123AB-5DF0-0141-B62D-8BFC1800928E}" destId="{3A8F0467-314D-CE45-817B-6964D00F0FE8}" srcOrd="5" destOrd="0" parTransId="{5B961BF0-C835-054C-8BF0-9D5C9FA469C2}" sibTransId="{434A4AE5-07F6-764B-828C-B30A55D96DDD}"/>
    <dgm:cxn modelId="{BF88BC5B-2A00-3B4B-8C56-266020104A51}" type="presOf" srcId="{87029727-768E-B74A-BF84-0CFD7A4FE227}" destId="{4D41D0AB-E592-334D-913D-ABD1E8ABCC54}" srcOrd="1" destOrd="0" presId="urn:microsoft.com/office/officeart/2005/8/layout/radial1"/>
    <dgm:cxn modelId="{65D82969-1943-9545-805E-DEBECF69702D}" type="presOf" srcId="{C573C6EA-7CEA-B646-8565-E295423DB00B}" destId="{E3310110-B23E-7443-B699-504F74DE3EA6}" srcOrd="1" destOrd="0" presId="urn:microsoft.com/office/officeart/2005/8/layout/radial1"/>
    <dgm:cxn modelId="{7E40166F-16FA-1041-843D-6C7664948421}" type="presOf" srcId="{187152B0-A932-E945-AB2E-6B00B01E5805}" destId="{77E3D10D-2A3E-B84D-BD78-D53B56D85B1A}" srcOrd="0" destOrd="0" presId="urn:microsoft.com/office/officeart/2005/8/layout/radial1"/>
    <dgm:cxn modelId="{E56F9173-7018-E240-9E83-39F9CBBCCD83}" type="presOf" srcId="{05B048EC-2746-CA4B-BE30-9BF5860B6ADE}" destId="{C15F0A27-13F7-564E-85DE-3CDF1D19D130}" srcOrd="0" destOrd="0" presId="urn:microsoft.com/office/officeart/2005/8/layout/radial1"/>
    <dgm:cxn modelId="{922FC9A2-0702-EB43-8CD5-32A1FE5D13B0}" type="presOf" srcId="{7CA123AB-5DF0-0141-B62D-8BFC1800928E}" destId="{F377C391-4FE0-E842-A117-1EF1BA595F00}" srcOrd="0" destOrd="0" presId="urn:microsoft.com/office/officeart/2005/8/layout/radial1"/>
    <dgm:cxn modelId="{3E935BAA-1D43-6C44-BFAD-E0657094540D}" type="presOf" srcId="{5B961BF0-C835-054C-8BF0-9D5C9FA469C2}" destId="{917C258F-C327-7543-84ED-31449CCF559F}" srcOrd="0" destOrd="0" presId="urn:microsoft.com/office/officeart/2005/8/layout/radial1"/>
    <dgm:cxn modelId="{41A18FB1-EAF4-C14B-88D0-454785F96068}" srcId="{7CA123AB-5DF0-0141-B62D-8BFC1800928E}" destId="{94D0D1A2-5B68-D145-9B13-130A6BFE6CC9}" srcOrd="1" destOrd="0" parTransId="{7077B2C7-19DA-8D46-80F4-9464BAF73A2C}" sibTransId="{79CB6280-7823-464F-AA0D-D17DCCE937B3}"/>
    <dgm:cxn modelId="{E70883B4-2928-4F47-8ADF-D4F194CB9E89}" srcId="{7CA123AB-5DF0-0141-B62D-8BFC1800928E}" destId="{05B048EC-2746-CA4B-BE30-9BF5860B6ADE}" srcOrd="0" destOrd="0" parTransId="{87029727-768E-B74A-BF84-0CFD7A4FE227}" sibTransId="{DE3FFEB6-9817-924D-B6CD-32C405377ACC}"/>
    <dgm:cxn modelId="{B328CEBD-E050-554C-999D-D5728FDE63FB}" srcId="{DD88376D-92D8-0C49-B6F2-171F094B32D1}" destId="{7CA123AB-5DF0-0141-B62D-8BFC1800928E}" srcOrd="0" destOrd="0" parTransId="{4304DD9D-9CD1-F041-A47E-460DA17E3477}" sibTransId="{46632EE4-918C-D649-AB93-6560E6CE9A9F}"/>
    <dgm:cxn modelId="{7F04CDC4-0263-154B-9378-0DCEA74593C0}" type="presOf" srcId="{FEDE4D1B-7FD3-6B4F-8888-FE65CFF3BF91}" destId="{D46DEFC9-D8DC-DC42-8176-6B711F821F99}" srcOrd="0" destOrd="0" presId="urn:microsoft.com/office/officeart/2005/8/layout/radial1"/>
    <dgm:cxn modelId="{C7F438C5-F8E4-794B-B111-B0AF85BD77B0}" type="presOf" srcId="{7077B2C7-19DA-8D46-80F4-9464BAF73A2C}" destId="{673DC44E-67B9-E84D-ADA9-69D2F8417633}" srcOrd="0" destOrd="0" presId="urn:microsoft.com/office/officeart/2005/8/layout/radial1"/>
    <dgm:cxn modelId="{67CB92DF-4B7B-834D-9154-DAD2F1550BB9}" type="presOf" srcId="{A87C8DD0-4690-B14D-B876-FCE65567D190}" destId="{6927F73D-848A-A94F-96AF-9601EB3B9C09}" srcOrd="0" destOrd="0" presId="urn:microsoft.com/office/officeart/2005/8/layout/radial1"/>
    <dgm:cxn modelId="{74B1B9E3-F7D5-EB49-931E-26423445B9BC}" type="presOf" srcId="{3A8F0467-314D-CE45-817B-6964D00F0FE8}" destId="{C09B2457-72A3-2049-A273-07DF2EB0D71F}" srcOrd="0" destOrd="0" presId="urn:microsoft.com/office/officeart/2005/8/layout/radial1"/>
    <dgm:cxn modelId="{798F53E5-142F-974F-9659-4B5395EBDA2A}" type="presOf" srcId="{8F2F123F-6C65-714C-9F23-3C01EEF943FB}" destId="{31390408-4368-3246-B074-CB835EC43BEE}" srcOrd="0" destOrd="0" presId="urn:microsoft.com/office/officeart/2005/8/layout/radial1"/>
    <dgm:cxn modelId="{F9EE45EA-AD0F-874C-B1DC-D6DEF9DAE6B8}" srcId="{7CA123AB-5DF0-0141-B62D-8BFC1800928E}" destId="{8F2F123F-6C65-714C-9F23-3C01EEF943FB}" srcOrd="3" destOrd="0" parTransId="{A87C8DD0-4690-B14D-B876-FCE65567D190}" sibTransId="{93F266FA-B479-0346-B4F6-B9FEF5367F9F}"/>
    <dgm:cxn modelId="{605595F9-2E0E-1D45-A8FC-F366D05EABFF}" type="presOf" srcId="{DD88376D-92D8-0C49-B6F2-171F094B32D1}" destId="{9086E65F-F1F7-274B-B8E5-34B1636A2232}" srcOrd="0" destOrd="0" presId="urn:microsoft.com/office/officeart/2005/8/layout/radial1"/>
    <dgm:cxn modelId="{25E151FA-CD08-744D-AA38-3B7445322C69}" type="presOf" srcId="{187152B0-A932-E945-AB2E-6B00B01E5805}" destId="{8581158B-CFFA-FC41-A656-6D5837078D96}" srcOrd="1" destOrd="0" presId="urn:microsoft.com/office/officeart/2005/8/layout/radial1"/>
    <dgm:cxn modelId="{898EECC2-CED9-D342-9811-3B9792AECDC0}" type="presParOf" srcId="{9086E65F-F1F7-274B-B8E5-34B1636A2232}" destId="{F377C391-4FE0-E842-A117-1EF1BA595F00}" srcOrd="0" destOrd="0" presId="urn:microsoft.com/office/officeart/2005/8/layout/radial1"/>
    <dgm:cxn modelId="{BD0D3FE8-593E-FC4B-950F-8ACC9EFE186A}" type="presParOf" srcId="{9086E65F-F1F7-274B-B8E5-34B1636A2232}" destId="{E3BCE9F5-6B59-CA43-A382-384C312878C2}" srcOrd="1" destOrd="0" presId="urn:microsoft.com/office/officeart/2005/8/layout/radial1"/>
    <dgm:cxn modelId="{3F697E9A-B653-744D-A37D-6480F712C69C}" type="presParOf" srcId="{E3BCE9F5-6B59-CA43-A382-384C312878C2}" destId="{4D41D0AB-E592-334D-913D-ABD1E8ABCC54}" srcOrd="0" destOrd="0" presId="urn:microsoft.com/office/officeart/2005/8/layout/radial1"/>
    <dgm:cxn modelId="{0CAC1E89-6D3D-2D4B-82D3-695652F56BD4}" type="presParOf" srcId="{9086E65F-F1F7-274B-B8E5-34B1636A2232}" destId="{C15F0A27-13F7-564E-85DE-3CDF1D19D130}" srcOrd="2" destOrd="0" presId="urn:microsoft.com/office/officeart/2005/8/layout/radial1"/>
    <dgm:cxn modelId="{83D4E563-3AF5-1045-8DB3-2F4C472AB7A1}" type="presParOf" srcId="{9086E65F-F1F7-274B-B8E5-34B1636A2232}" destId="{673DC44E-67B9-E84D-ADA9-69D2F8417633}" srcOrd="3" destOrd="0" presId="urn:microsoft.com/office/officeart/2005/8/layout/radial1"/>
    <dgm:cxn modelId="{AF998CD5-20C4-874D-9BF6-95F2914322C7}" type="presParOf" srcId="{673DC44E-67B9-E84D-ADA9-69D2F8417633}" destId="{374B0946-A641-B841-82F8-2A7EDE3C7265}" srcOrd="0" destOrd="0" presId="urn:microsoft.com/office/officeart/2005/8/layout/radial1"/>
    <dgm:cxn modelId="{6AE22AB5-88CE-2F43-B922-93DD11FCAD92}" type="presParOf" srcId="{9086E65F-F1F7-274B-B8E5-34B1636A2232}" destId="{4A6CBE2B-F490-2140-AA7F-2FFF0FDB9372}" srcOrd="4" destOrd="0" presId="urn:microsoft.com/office/officeart/2005/8/layout/radial1"/>
    <dgm:cxn modelId="{BADF91D5-8317-7542-AA37-D5736406C2E0}" type="presParOf" srcId="{9086E65F-F1F7-274B-B8E5-34B1636A2232}" destId="{3E353A56-C108-9341-B690-FE05C9EA3DA0}" srcOrd="5" destOrd="0" presId="urn:microsoft.com/office/officeart/2005/8/layout/radial1"/>
    <dgm:cxn modelId="{7AA3D9CA-F425-D240-B233-E0ECF7E26882}" type="presParOf" srcId="{3E353A56-C108-9341-B690-FE05C9EA3DA0}" destId="{E3310110-B23E-7443-B699-504F74DE3EA6}" srcOrd="0" destOrd="0" presId="urn:microsoft.com/office/officeart/2005/8/layout/radial1"/>
    <dgm:cxn modelId="{2C6F1B03-4DB5-4446-8580-A9D428C61F9C}" type="presParOf" srcId="{9086E65F-F1F7-274B-B8E5-34B1636A2232}" destId="{C128FC1D-0E49-1D46-87DB-FF8D6466112A}" srcOrd="6" destOrd="0" presId="urn:microsoft.com/office/officeart/2005/8/layout/radial1"/>
    <dgm:cxn modelId="{C6AACCD4-22BC-AD4D-86C5-E3244F4A1B4B}" type="presParOf" srcId="{9086E65F-F1F7-274B-B8E5-34B1636A2232}" destId="{6927F73D-848A-A94F-96AF-9601EB3B9C09}" srcOrd="7" destOrd="0" presId="urn:microsoft.com/office/officeart/2005/8/layout/radial1"/>
    <dgm:cxn modelId="{EC7DDBE6-38C9-894A-9F10-52252C2B3705}" type="presParOf" srcId="{6927F73D-848A-A94F-96AF-9601EB3B9C09}" destId="{BAF83A4A-5E76-1A4A-81B2-D78CF22DDB35}" srcOrd="0" destOrd="0" presId="urn:microsoft.com/office/officeart/2005/8/layout/radial1"/>
    <dgm:cxn modelId="{49BC7904-8F7A-9A4E-8CF0-0F8E1B5C5CCA}" type="presParOf" srcId="{9086E65F-F1F7-274B-B8E5-34B1636A2232}" destId="{31390408-4368-3246-B074-CB835EC43BEE}" srcOrd="8" destOrd="0" presId="urn:microsoft.com/office/officeart/2005/8/layout/radial1"/>
    <dgm:cxn modelId="{99A55F69-32EF-1847-896C-633CA658346C}" type="presParOf" srcId="{9086E65F-F1F7-274B-B8E5-34B1636A2232}" destId="{77E3D10D-2A3E-B84D-BD78-D53B56D85B1A}" srcOrd="9" destOrd="0" presId="urn:microsoft.com/office/officeart/2005/8/layout/radial1"/>
    <dgm:cxn modelId="{08D595A9-E9BE-6B40-97B4-FCB77CCC47D9}" type="presParOf" srcId="{77E3D10D-2A3E-B84D-BD78-D53B56D85B1A}" destId="{8581158B-CFFA-FC41-A656-6D5837078D96}" srcOrd="0" destOrd="0" presId="urn:microsoft.com/office/officeart/2005/8/layout/radial1"/>
    <dgm:cxn modelId="{26628220-79C4-9F43-BAB5-D22DD7D201EA}" type="presParOf" srcId="{9086E65F-F1F7-274B-B8E5-34B1636A2232}" destId="{D46DEFC9-D8DC-DC42-8176-6B711F821F99}" srcOrd="10" destOrd="0" presId="urn:microsoft.com/office/officeart/2005/8/layout/radial1"/>
    <dgm:cxn modelId="{C5EEDFD2-CEAB-D147-969C-ED8A4D0E3F0F}" type="presParOf" srcId="{9086E65F-F1F7-274B-B8E5-34B1636A2232}" destId="{917C258F-C327-7543-84ED-31449CCF559F}" srcOrd="11" destOrd="0" presId="urn:microsoft.com/office/officeart/2005/8/layout/radial1"/>
    <dgm:cxn modelId="{DE005B47-A390-8D42-8315-3FAAB504F539}" type="presParOf" srcId="{917C258F-C327-7543-84ED-31449CCF559F}" destId="{FCEF759D-F2F3-3343-BD6D-FFAE56C61FCF}" srcOrd="0" destOrd="0" presId="urn:microsoft.com/office/officeart/2005/8/layout/radial1"/>
    <dgm:cxn modelId="{7D308C82-6FB6-3041-8B67-26D6A0E23012}" type="presParOf" srcId="{9086E65F-F1F7-274B-B8E5-34B1636A2232}" destId="{C09B2457-72A3-2049-A273-07DF2EB0D71F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7C391-4FE0-E842-A117-1EF1BA595F00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</a:t>
          </a:r>
        </a:p>
      </dsp:txBody>
      <dsp:txXfrm>
        <a:off x="3536355" y="2181688"/>
        <a:ext cx="1055289" cy="1055289"/>
      </dsp:txXfrm>
    </dsp:sp>
    <dsp:sp modelId="{E3BCE9F5-6B59-CA43-A382-384C312878C2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718" y="1726216"/>
        <a:ext cx="22563" cy="22563"/>
      </dsp:txXfrm>
    </dsp:sp>
    <dsp:sp modelId="{C15F0A27-13F7-564E-85DE-3CDF1D19D130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Algebra</a:t>
          </a:r>
        </a:p>
      </dsp:txBody>
      <dsp:txXfrm>
        <a:off x="3536355" y="238017"/>
        <a:ext cx="1055289" cy="1055289"/>
      </dsp:txXfrm>
    </dsp:sp>
    <dsp:sp modelId="{673DC44E-67B9-E84D-ADA9-69D2F8417633}">
      <dsp:nvSpPr>
        <dsp:cNvPr id="0" name=""/>
        <dsp:cNvSpPr/>
      </dsp:nvSpPr>
      <dsp:spPr>
        <a:xfrm rot="19800000">
          <a:off x="4680001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4352" y="2212133"/>
        <a:ext cx="22563" cy="22563"/>
      </dsp:txXfrm>
    </dsp:sp>
    <dsp:sp modelId="{4A6CBE2B-F490-2140-AA7F-2FFF0FDB9372}">
      <dsp:nvSpPr>
        <dsp:cNvPr id="0" name=""/>
        <dsp:cNvSpPr/>
      </dsp:nvSpPr>
      <dsp:spPr>
        <a:xfrm>
          <a:off x="5001066" y="991295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Statistics</a:t>
          </a:r>
        </a:p>
      </dsp:txBody>
      <dsp:txXfrm>
        <a:off x="5219624" y="1209853"/>
        <a:ext cx="1055289" cy="1055289"/>
      </dsp:txXfrm>
    </dsp:sp>
    <dsp:sp modelId="{3E353A56-C108-9341-B690-FE05C9EA3DA0}">
      <dsp:nvSpPr>
        <dsp:cNvPr id="0" name=""/>
        <dsp:cNvSpPr/>
      </dsp:nvSpPr>
      <dsp:spPr>
        <a:xfrm rot="1800000">
          <a:off x="4680001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4352" y="3183969"/>
        <a:ext cx="22563" cy="22563"/>
      </dsp:txXfrm>
    </dsp:sp>
    <dsp:sp modelId="{C128FC1D-0E49-1D46-87DB-FF8D6466112A}">
      <dsp:nvSpPr>
        <dsp:cNvPr id="0" name=""/>
        <dsp:cNvSpPr/>
      </dsp:nvSpPr>
      <dsp:spPr>
        <a:xfrm>
          <a:off x="5001066" y="2934966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Optimization</a:t>
          </a:r>
        </a:p>
      </dsp:txBody>
      <dsp:txXfrm>
        <a:off x="5219624" y="3153524"/>
        <a:ext cx="1055289" cy="1055289"/>
      </dsp:txXfrm>
    </dsp:sp>
    <dsp:sp modelId="{6927F73D-848A-A94F-96AF-9601EB3B9C09}">
      <dsp:nvSpPr>
        <dsp:cNvPr id="0" name=""/>
        <dsp:cNvSpPr/>
      </dsp:nvSpPr>
      <dsp:spPr>
        <a:xfrm rot="5400000">
          <a:off x="3838366" y="3664644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718" y="3669887"/>
        <a:ext cx="22563" cy="22563"/>
      </dsp:txXfrm>
    </dsp:sp>
    <dsp:sp modelId="{31390408-4368-3246-B074-CB835EC43BEE}">
      <dsp:nvSpPr>
        <dsp:cNvPr id="0" name=""/>
        <dsp:cNvSpPr/>
      </dsp:nvSpPr>
      <dsp:spPr>
        <a:xfrm>
          <a:off x="3317797" y="3906802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3536355" y="4125360"/>
        <a:ext cx="1055289" cy="1055289"/>
      </dsp:txXfrm>
    </dsp:sp>
    <dsp:sp modelId="{77E3D10D-2A3E-B84D-BD78-D53B56D85B1A}">
      <dsp:nvSpPr>
        <dsp:cNvPr id="0" name=""/>
        <dsp:cNvSpPr/>
      </dsp:nvSpPr>
      <dsp:spPr>
        <a:xfrm rot="9000000">
          <a:off x="2996732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11083" y="3183969"/>
        <a:ext cx="22563" cy="22563"/>
      </dsp:txXfrm>
    </dsp:sp>
    <dsp:sp modelId="{D46DEFC9-D8DC-DC42-8176-6B711F821F99}">
      <dsp:nvSpPr>
        <dsp:cNvPr id="0" name=""/>
        <dsp:cNvSpPr/>
      </dsp:nvSpPr>
      <dsp:spPr>
        <a:xfrm>
          <a:off x="1634528" y="2934966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Neuroscience</a:t>
          </a:r>
        </a:p>
      </dsp:txBody>
      <dsp:txXfrm>
        <a:off x="1853086" y="3153524"/>
        <a:ext cx="1055289" cy="1055289"/>
      </dsp:txXfrm>
    </dsp:sp>
    <dsp:sp modelId="{917C258F-C327-7543-84ED-31449CCF559F}">
      <dsp:nvSpPr>
        <dsp:cNvPr id="0" name=""/>
        <dsp:cNvSpPr/>
      </dsp:nvSpPr>
      <dsp:spPr>
        <a:xfrm rot="12600000">
          <a:off x="2996732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11083" y="2212133"/>
        <a:ext cx="22563" cy="22563"/>
      </dsp:txXfrm>
    </dsp:sp>
    <dsp:sp modelId="{C09B2457-72A3-2049-A273-07DF2EB0D71F}">
      <dsp:nvSpPr>
        <dsp:cNvPr id="0" name=""/>
        <dsp:cNvSpPr/>
      </dsp:nvSpPr>
      <dsp:spPr>
        <a:xfrm>
          <a:off x="1634528" y="991295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Vector Calculus</a:t>
          </a:r>
        </a:p>
      </dsp:txBody>
      <dsp:txXfrm>
        <a:off x="1853086" y="1209853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03E8-5702-814A-8133-E22C21B8C768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CBB57-E1EC-6D4C-A1A2-3F01C2AB3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1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74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58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632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84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4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7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790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02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48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75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80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95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789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04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146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9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01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57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35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86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75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327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037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97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57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9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471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09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Ensemble: take average. Advantage probabilistic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261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1) Bagging logistic regression / linear regression?     2) How can we improve our bag of trees. The more different the better, How to make the trees more different?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40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1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44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31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00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548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94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38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B083-18A9-9F4C-8EA7-20202204D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77CDF-9425-2348-AFE8-5A2B5E88A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BA534-B3CC-1348-8EE7-4F487F5C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917E-CCF0-5442-B504-751C084908BF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AB1A-AB73-B241-9A25-96D6E83C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A5CC-018F-1E4B-90DC-5E9B3763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1CD2-D634-5B40-8DEC-3DC91CC5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80878-304A-4446-BE8D-F581755D5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04263-0CEE-2147-8535-10AD3617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DED49-EB1F-4B4C-A9DC-AE1609CD23BE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651ED-281B-464F-A085-5B1046EC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2FE9D-7616-9D42-8347-71F1E386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18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8F798-0336-8F4C-8993-CD83FE043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D1063-DF70-6C42-9EB1-E35E6A6EA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467A8-D0B9-E64A-A137-66456E31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552C-26E3-BD40-B2E9-2FAC1D809596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AE4A-FB74-9344-9C46-C27B5F1E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4D13-1A4B-8C4B-A0D5-805BA092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0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7001-85F8-FA4A-AE42-DBB8FCBC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5CF7-C324-084B-B26C-51B8517E8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B0CA-29F1-5341-9D3A-6BF1BD7C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2FFC-0F13-DB4F-ABB2-7698A50C03BB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ECD6-03C5-2B48-848C-DB39F94B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B7BAE-C067-D740-B52D-9D1E9A9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13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1408-D80C-614F-BB02-8F56D3E6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3B77E-138C-FB4B-9978-14D14868D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4F83-F106-E746-8BF1-29A76332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193F-CD58-9646-9468-DB058C81B11E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FC3A-75C5-044B-BA25-48BB6518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2F2C9-74EB-A347-8550-D3EFDDC8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60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F846-0A38-7742-ABB2-489348C9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4C33-CFA7-2746-9F3F-78A4DEDA7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3FAF-F1F3-DF42-901A-2FD149A00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3B95-495B-EC4D-B867-56B40290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C16AB-0AD4-F742-AE65-5B6E99B5D243}" type="datetime1">
              <a:rPr lang="en-SG" smtClean="0"/>
              <a:t>9/5/19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2F76-8294-BC46-9811-9D0F4BBC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1B100-AC20-9D44-B9C5-54BD7FD1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1026-F138-6B42-9853-125C67369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FE385-00AB-8D49-8C34-F277649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433F5-C0D3-EC40-8794-E0A140F77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07E85-A512-8B49-80A4-8EC7C6C54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3FE70-22F5-D349-A8CD-E4344C31E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3CF5A-7A60-F740-90DF-4ED5B058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3054-0308-ED4F-8601-A3B89CBC21CB}" type="datetime1">
              <a:rPr lang="en-SG" smtClean="0"/>
              <a:t>9/5/19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7F5B6-4709-934B-894D-5F53F5B6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0C9F2-F66B-8641-9B7A-2CDF1106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16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7C3B-3049-314B-9413-8A4D6A4F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82A01-9DFD-3B4F-892C-EE1D9AF4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F2D24-5897-5745-8535-72AF58CEE48D}" type="datetime1">
              <a:rPr lang="en-SG" smtClean="0"/>
              <a:t>9/5/19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B564B-CF96-154E-B798-EAC68581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C218-D5F9-1846-A30D-CCA33B97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0DA79-27F3-FA49-BD1D-34610FD3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8CE-5B91-2B44-A3A1-6A61FFA3650E}" type="datetime1">
              <a:rPr lang="en-SG" smtClean="0"/>
              <a:t>9/5/19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5FC65-2BAD-2B45-ACB0-5425913C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CE179-EF52-A348-888B-84ABFD08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10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614B-8EBC-014E-85A6-29DB3565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8B0D-AABE-CE4C-8001-94A0D9B1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9A6FE-029F-294C-9F1E-2479DA1C0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7ECE2-A06E-434E-A7B6-1463F849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D325-A454-AF4B-A3A1-8113A362FF34}" type="datetime1">
              <a:rPr lang="en-SG" smtClean="0"/>
              <a:t>9/5/19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8E8B5-87F5-5A4C-8021-2E715CCD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3102C-4063-3F40-95BF-0CD54A7A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99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32CC-20E3-E442-9FF3-82FBF385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44D81-8F71-2C4B-B95D-787C2ECE9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74638-070A-F045-8B7F-514008521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27207-DDF9-7142-97B8-C3DA084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6BEB-6907-A44C-BD53-4F9CD1B1DEB5}" type="datetime1">
              <a:rPr lang="en-SG" smtClean="0"/>
              <a:t>9/5/19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214AF-7316-C042-8AD4-21EED21F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01BA7-3BAF-834E-B8ED-FF23B7A3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BC9A4-3C5B-0241-B0CB-C7E5BA17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BBF10-7D4D-7347-A6DB-B4FF82FE7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D4673-A1C4-6046-80E4-8E60264BC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2035-3C21-B54A-B430-78EE8E09AC1F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DE3B0-1497-4343-B864-056E16A6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BFD3E-76FC-6B46-B49D-167701E11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7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MuYsQ9XNDM" TargetMode="External"/><Relationship Id="rId2" Type="http://schemas.openxmlformats.org/officeDocument/2006/relationships/hyperlink" Target="https://youtu.be/toK1OSLep3s?t=4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4KBBAwF_b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C347-D29A-D341-807C-68B30DC34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Machine Learning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00F6D-669F-AA45-978E-0C6053AE2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Cuauhtemoc</a:t>
            </a:r>
            <a:r>
              <a:rPr lang="en-GB" dirty="0"/>
              <a:t> Anda</a:t>
            </a:r>
          </a:p>
          <a:p>
            <a:r>
              <a:rPr lang="en-GB" dirty="0"/>
              <a:t>Pieter Fourie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5959D-057E-5E4D-AF5D-4E21F218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25A56-9F56-7740-9294-7E381452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49" y="4895057"/>
            <a:ext cx="1836737" cy="18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Model Validation /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10512204" cy="4351338"/>
          </a:xfrm>
        </p:spPr>
        <p:txBody>
          <a:bodyPr>
            <a:normAutofit/>
          </a:bodyPr>
          <a:lstStyle/>
          <a:p>
            <a:r>
              <a:rPr lang="en-GB" dirty="0"/>
              <a:t>Splitting the Data: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case: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case: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3CA214-2FF4-7642-8A9C-52B561E323E3}"/>
              </a:ext>
            </a:extLst>
          </p:cNvPr>
          <p:cNvSpPr/>
          <p:nvPr/>
        </p:nvSpPr>
        <p:spPr>
          <a:xfrm>
            <a:off x="2041076" y="2939143"/>
            <a:ext cx="5355771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D779A-0402-2E4C-ADC9-F921030447B2}"/>
              </a:ext>
            </a:extLst>
          </p:cNvPr>
          <p:cNvSpPr/>
          <p:nvPr/>
        </p:nvSpPr>
        <p:spPr>
          <a:xfrm>
            <a:off x="7467603" y="2939142"/>
            <a:ext cx="1839685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24DB-8844-6B44-A591-11EEA2C39A1E}"/>
              </a:ext>
            </a:extLst>
          </p:cNvPr>
          <p:cNvSpPr/>
          <p:nvPr/>
        </p:nvSpPr>
        <p:spPr>
          <a:xfrm>
            <a:off x="2041076" y="5030563"/>
            <a:ext cx="3712029" cy="489857"/>
          </a:xfrm>
          <a:prstGeom prst="rect">
            <a:avLst/>
          </a:prstGeom>
          <a:solidFill>
            <a:srgbClr val="9D7FD5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EAE00-39EA-BC48-9AD8-F550EF3B2619}"/>
              </a:ext>
            </a:extLst>
          </p:cNvPr>
          <p:cNvSpPr/>
          <p:nvPr/>
        </p:nvSpPr>
        <p:spPr>
          <a:xfrm>
            <a:off x="7467603" y="5030562"/>
            <a:ext cx="1839685" cy="4898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4277E-C24A-E944-A56E-CF9C5C5A22D2}"/>
              </a:ext>
            </a:extLst>
          </p:cNvPr>
          <p:cNvSpPr/>
          <p:nvPr/>
        </p:nvSpPr>
        <p:spPr>
          <a:xfrm>
            <a:off x="5796764" y="5030561"/>
            <a:ext cx="1629111" cy="48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8542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Leave-one-out Cross Validation</a:t>
            </a:r>
          </a:p>
          <a:p>
            <a:pPr marL="0" indent="0">
              <a:buNone/>
            </a:pPr>
            <a:r>
              <a:rPr lang="en-GB" dirty="0"/>
              <a:t>N=9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AE1ED-1955-F842-8272-C29C1D1F0477}"/>
              </a:ext>
            </a:extLst>
          </p:cNvPr>
          <p:cNvSpPr/>
          <p:nvPr/>
        </p:nvSpPr>
        <p:spPr>
          <a:xfrm>
            <a:off x="3178632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C0C9C-9B8A-BD41-9A11-18D799ABF630}"/>
              </a:ext>
            </a:extLst>
          </p:cNvPr>
          <p:cNvSpPr/>
          <p:nvPr/>
        </p:nvSpPr>
        <p:spPr>
          <a:xfrm>
            <a:off x="3812666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FA930-48CC-A648-8AFC-1EC9C3F92AF0}"/>
              </a:ext>
            </a:extLst>
          </p:cNvPr>
          <p:cNvSpPr/>
          <p:nvPr/>
        </p:nvSpPr>
        <p:spPr>
          <a:xfrm>
            <a:off x="4446700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C393BB-45EA-3F42-92B0-9937549A62E9}"/>
              </a:ext>
            </a:extLst>
          </p:cNvPr>
          <p:cNvSpPr/>
          <p:nvPr/>
        </p:nvSpPr>
        <p:spPr>
          <a:xfrm>
            <a:off x="5080734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F2911-9A4A-5D4A-85CF-A90391B52737}"/>
              </a:ext>
            </a:extLst>
          </p:cNvPr>
          <p:cNvSpPr/>
          <p:nvPr/>
        </p:nvSpPr>
        <p:spPr>
          <a:xfrm>
            <a:off x="5714768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37A05-2BE8-1A45-87F8-E2B615952638}"/>
              </a:ext>
            </a:extLst>
          </p:cNvPr>
          <p:cNvSpPr/>
          <p:nvPr/>
        </p:nvSpPr>
        <p:spPr>
          <a:xfrm>
            <a:off x="6348802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86090-8E3C-AC42-A013-92F5AB7521D4}"/>
              </a:ext>
            </a:extLst>
          </p:cNvPr>
          <p:cNvSpPr/>
          <p:nvPr/>
        </p:nvSpPr>
        <p:spPr>
          <a:xfrm>
            <a:off x="6982836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10E8DE-8DA7-4D47-AC51-AAA90D7A4963}"/>
              </a:ext>
            </a:extLst>
          </p:cNvPr>
          <p:cNvSpPr/>
          <p:nvPr/>
        </p:nvSpPr>
        <p:spPr>
          <a:xfrm>
            <a:off x="8250902" y="2592458"/>
            <a:ext cx="495901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B7251-777C-EE48-9659-F235EBB1CC18}"/>
              </a:ext>
            </a:extLst>
          </p:cNvPr>
          <p:cNvSpPr/>
          <p:nvPr/>
        </p:nvSpPr>
        <p:spPr>
          <a:xfrm>
            <a:off x="7616870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507755-E1E6-994D-9B9C-E7E85A540C8B}"/>
              </a:ext>
            </a:extLst>
          </p:cNvPr>
          <p:cNvSpPr/>
          <p:nvPr/>
        </p:nvSpPr>
        <p:spPr>
          <a:xfrm>
            <a:off x="3178632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8325B5-1585-8740-92A0-50FE85553D0C}"/>
              </a:ext>
            </a:extLst>
          </p:cNvPr>
          <p:cNvSpPr/>
          <p:nvPr/>
        </p:nvSpPr>
        <p:spPr>
          <a:xfrm>
            <a:off x="3812666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A92002-F3BD-9244-9D22-DAE2F5ED1A9F}"/>
              </a:ext>
            </a:extLst>
          </p:cNvPr>
          <p:cNvSpPr/>
          <p:nvPr/>
        </p:nvSpPr>
        <p:spPr>
          <a:xfrm>
            <a:off x="4446700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84DC14-DDBE-B64E-BF5B-C4EF1462FA5B}"/>
              </a:ext>
            </a:extLst>
          </p:cNvPr>
          <p:cNvSpPr/>
          <p:nvPr/>
        </p:nvSpPr>
        <p:spPr>
          <a:xfrm>
            <a:off x="5080734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14D035-DA79-A747-987A-B29FC2BE39B6}"/>
              </a:ext>
            </a:extLst>
          </p:cNvPr>
          <p:cNvSpPr/>
          <p:nvPr/>
        </p:nvSpPr>
        <p:spPr>
          <a:xfrm>
            <a:off x="5714768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F81AB9-7658-0E4C-85DB-DE18F80B8361}"/>
              </a:ext>
            </a:extLst>
          </p:cNvPr>
          <p:cNvSpPr/>
          <p:nvPr/>
        </p:nvSpPr>
        <p:spPr>
          <a:xfrm>
            <a:off x="6348802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04148-3D46-0841-863D-8B4ED789F212}"/>
              </a:ext>
            </a:extLst>
          </p:cNvPr>
          <p:cNvSpPr/>
          <p:nvPr/>
        </p:nvSpPr>
        <p:spPr>
          <a:xfrm>
            <a:off x="6982836" y="3462970"/>
            <a:ext cx="495901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9E2CA0-6238-2E42-89E0-3875C85CD6BF}"/>
              </a:ext>
            </a:extLst>
          </p:cNvPr>
          <p:cNvSpPr/>
          <p:nvPr/>
        </p:nvSpPr>
        <p:spPr>
          <a:xfrm>
            <a:off x="8250902" y="3462970"/>
            <a:ext cx="495901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198E9C-E45F-FB40-9289-C0C4B4AB6E00}"/>
              </a:ext>
            </a:extLst>
          </p:cNvPr>
          <p:cNvSpPr/>
          <p:nvPr/>
        </p:nvSpPr>
        <p:spPr>
          <a:xfrm>
            <a:off x="7616870" y="3462970"/>
            <a:ext cx="495901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B770AC-7F02-5146-82E1-4D83A65927DC}"/>
              </a:ext>
            </a:extLst>
          </p:cNvPr>
          <p:cNvSpPr/>
          <p:nvPr/>
        </p:nvSpPr>
        <p:spPr>
          <a:xfrm>
            <a:off x="3178632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1739A7-F530-1F4A-AE09-01EF34A35133}"/>
              </a:ext>
            </a:extLst>
          </p:cNvPr>
          <p:cNvSpPr/>
          <p:nvPr/>
        </p:nvSpPr>
        <p:spPr>
          <a:xfrm>
            <a:off x="3812666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4EE4AD-3315-BB40-99A9-8FC0F81C1BBD}"/>
              </a:ext>
            </a:extLst>
          </p:cNvPr>
          <p:cNvSpPr/>
          <p:nvPr/>
        </p:nvSpPr>
        <p:spPr>
          <a:xfrm>
            <a:off x="4446700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FE5EE4-22F6-EA44-A2B8-01D1743619DF}"/>
              </a:ext>
            </a:extLst>
          </p:cNvPr>
          <p:cNvSpPr/>
          <p:nvPr/>
        </p:nvSpPr>
        <p:spPr>
          <a:xfrm>
            <a:off x="5080734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221F1A-38C5-6248-AC35-D3A517DE5DD1}"/>
              </a:ext>
            </a:extLst>
          </p:cNvPr>
          <p:cNvSpPr/>
          <p:nvPr/>
        </p:nvSpPr>
        <p:spPr>
          <a:xfrm>
            <a:off x="5714768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0364A8-F4CA-5542-AF45-B310A6B2735A}"/>
              </a:ext>
            </a:extLst>
          </p:cNvPr>
          <p:cNvSpPr/>
          <p:nvPr/>
        </p:nvSpPr>
        <p:spPr>
          <a:xfrm>
            <a:off x="6348802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0EE419-FCE0-E24A-AF49-1015CEAFEA02}"/>
              </a:ext>
            </a:extLst>
          </p:cNvPr>
          <p:cNvSpPr/>
          <p:nvPr/>
        </p:nvSpPr>
        <p:spPr>
          <a:xfrm>
            <a:off x="6982836" y="4303567"/>
            <a:ext cx="495901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818238-9F6B-4E40-9D76-4A6EABF26678}"/>
              </a:ext>
            </a:extLst>
          </p:cNvPr>
          <p:cNvSpPr/>
          <p:nvPr/>
        </p:nvSpPr>
        <p:spPr>
          <a:xfrm>
            <a:off x="8250902" y="4303567"/>
            <a:ext cx="495901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471F-F37D-474B-808A-32164152E082}"/>
              </a:ext>
            </a:extLst>
          </p:cNvPr>
          <p:cNvSpPr/>
          <p:nvPr/>
        </p:nvSpPr>
        <p:spPr>
          <a:xfrm>
            <a:off x="7616870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C89BA5-3D60-C146-9397-6B2CEE62E83A}"/>
              </a:ext>
            </a:extLst>
          </p:cNvPr>
          <p:cNvSpPr/>
          <p:nvPr/>
        </p:nvSpPr>
        <p:spPr>
          <a:xfrm>
            <a:off x="6022661" y="4793424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2F2476-E0AC-3F42-9379-FBB124D7B926}"/>
              </a:ext>
            </a:extLst>
          </p:cNvPr>
          <p:cNvSpPr/>
          <p:nvPr/>
        </p:nvSpPr>
        <p:spPr>
          <a:xfrm>
            <a:off x="6022664" y="4979690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D3098A-4FBE-7C46-8FB8-C37607FBC171}"/>
              </a:ext>
            </a:extLst>
          </p:cNvPr>
          <p:cNvSpPr/>
          <p:nvPr/>
        </p:nvSpPr>
        <p:spPr>
          <a:xfrm>
            <a:off x="6022667" y="5149023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F622D-0B4E-B245-B0C9-7E2BB1671CB5}"/>
              </a:ext>
            </a:extLst>
          </p:cNvPr>
          <p:cNvSpPr/>
          <p:nvPr/>
        </p:nvSpPr>
        <p:spPr>
          <a:xfrm>
            <a:off x="500746" y="5781313"/>
            <a:ext cx="989387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E9C876-172F-C94C-8F3C-66B875865972}"/>
              </a:ext>
            </a:extLst>
          </p:cNvPr>
          <p:cNvSpPr/>
          <p:nvPr/>
        </p:nvSpPr>
        <p:spPr>
          <a:xfrm>
            <a:off x="1586898" y="5781312"/>
            <a:ext cx="986970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88201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K-fold Cross Validation</a:t>
            </a:r>
          </a:p>
          <a:p>
            <a:pPr marL="0" indent="0">
              <a:buNone/>
            </a:pPr>
            <a:r>
              <a:rPr lang="en-GB" dirty="0"/>
              <a:t>N=9</a:t>
            </a:r>
          </a:p>
          <a:p>
            <a:pPr marL="0" indent="0">
              <a:buNone/>
            </a:pPr>
            <a:r>
              <a:rPr lang="en-GB" dirty="0"/>
              <a:t>K=3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12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AE1ED-1955-F842-8272-C29C1D1F0477}"/>
              </a:ext>
            </a:extLst>
          </p:cNvPr>
          <p:cNvSpPr/>
          <p:nvPr/>
        </p:nvSpPr>
        <p:spPr>
          <a:xfrm>
            <a:off x="3178632" y="2440061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1   2   3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F622D-0B4E-B245-B0C9-7E2BB1671CB5}"/>
              </a:ext>
            </a:extLst>
          </p:cNvPr>
          <p:cNvSpPr/>
          <p:nvPr/>
        </p:nvSpPr>
        <p:spPr>
          <a:xfrm>
            <a:off x="500746" y="5781313"/>
            <a:ext cx="989387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E9C876-172F-C94C-8F3C-66B875865972}"/>
              </a:ext>
            </a:extLst>
          </p:cNvPr>
          <p:cNvSpPr/>
          <p:nvPr/>
        </p:nvSpPr>
        <p:spPr>
          <a:xfrm>
            <a:off x="1586898" y="5781312"/>
            <a:ext cx="986970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9F9258-4A37-8A49-B249-709797295DD9}"/>
              </a:ext>
            </a:extLst>
          </p:cNvPr>
          <p:cNvSpPr/>
          <p:nvPr/>
        </p:nvSpPr>
        <p:spPr>
          <a:xfrm>
            <a:off x="5140676" y="2440061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4   5   6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D7B65-C359-3943-9BE3-DFD1E276991C}"/>
              </a:ext>
            </a:extLst>
          </p:cNvPr>
          <p:cNvSpPr/>
          <p:nvPr/>
        </p:nvSpPr>
        <p:spPr>
          <a:xfrm>
            <a:off x="7102720" y="2453991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7   8   9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44AB99-4E11-9641-999E-9DE8BEAC5CF4}"/>
              </a:ext>
            </a:extLst>
          </p:cNvPr>
          <p:cNvSpPr/>
          <p:nvPr/>
        </p:nvSpPr>
        <p:spPr>
          <a:xfrm>
            <a:off x="3178632" y="3258569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1   2   3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96101E-F28C-6A49-B520-0C5FE71E521E}"/>
              </a:ext>
            </a:extLst>
          </p:cNvPr>
          <p:cNvSpPr/>
          <p:nvPr/>
        </p:nvSpPr>
        <p:spPr>
          <a:xfrm>
            <a:off x="5140676" y="3258569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4   5   6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095D7B-E154-E947-BC79-38C06CF94450}"/>
              </a:ext>
            </a:extLst>
          </p:cNvPr>
          <p:cNvSpPr/>
          <p:nvPr/>
        </p:nvSpPr>
        <p:spPr>
          <a:xfrm>
            <a:off x="7102720" y="3272499"/>
            <a:ext cx="1763969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7   8   9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9A0855-504C-9C41-AE67-BC697C8F92A8}"/>
              </a:ext>
            </a:extLst>
          </p:cNvPr>
          <p:cNvSpPr/>
          <p:nvPr/>
        </p:nvSpPr>
        <p:spPr>
          <a:xfrm>
            <a:off x="3178632" y="4136950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1   2   3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CC05781-9B0D-554A-9551-A90063B7A20A}"/>
              </a:ext>
            </a:extLst>
          </p:cNvPr>
          <p:cNvSpPr/>
          <p:nvPr/>
        </p:nvSpPr>
        <p:spPr>
          <a:xfrm>
            <a:off x="5140676" y="4136950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4   5   6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1291C6-86E1-F94B-80E3-A32FC98AD7FB}"/>
              </a:ext>
            </a:extLst>
          </p:cNvPr>
          <p:cNvSpPr/>
          <p:nvPr/>
        </p:nvSpPr>
        <p:spPr>
          <a:xfrm>
            <a:off x="7102720" y="4150880"/>
            <a:ext cx="1763969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7   8   9</a:t>
            </a:r>
          </a:p>
        </p:txBody>
      </p:sp>
    </p:spTree>
    <p:extLst>
      <p:ext uri="{BB962C8B-B14F-4D97-AF65-F5344CB8AC3E}">
        <p14:creationId xmlns:p14="http://schemas.microsoft.com/office/powerpoint/2010/main" val="158250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Monte Carlo Cross Validation</a:t>
            </a:r>
          </a:p>
          <a:p>
            <a:pPr marL="0" indent="0">
              <a:buNone/>
            </a:pPr>
            <a:r>
              <a:rPr lang="en-GB" dirty="0"/>
              <a:t>N=10</a:t>
            </a:r>
          </a:p>
          <a:p>
            <a:pPr marL="0" indent="0">
              <a:buNone/>
            </a:pPr>
            <a:r>
              <a:rPr lang="en-GB" dirty="0"/>
              <a:t>70% train</a:t>
            </a:r>
          </a:p>
          <a:p>
            <a:pPr marL="0" indent="0">
              <a:buNone/>
            </a:pPr>
            <a:r>
              <a:rPr lang="en-GB" dirty="0"/>
              <a:t>30%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AE1ED-1955-F842-8272-C29C1D1F0477}"/>
              </a:ext>
            </a:extLst>
          </p:cNvPr>
          <p:cNvSpPr/>
          <p:nvPr/>
        </p:nvSpPr>
        <p:spPr>
          <a:xfrm>
            <a:off x="3178632" y="2440061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10    4    7   3   6   1   9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F622D-0B4E-B245-B0C9-7E2BB1671CB5}"/>
              </a:ext>
            </a:extLst>
          </p:cNvPr>
          <p:cNvSpPr/>
          <p:nvPr/>
        </p:nvSpPr>
        <p:spPr>
          <a:xfrm>
            <a:off x="500746" y="5781313"/>
            <a:ext cx="989387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E9C876-172F-C94C-8F3C-66B875865972}"/>
              </a:ext>
            </a:extLst>
          </p:cNvPr>
          <p:cNvSpPr/>
          <p:nvPr/>
        </p:nvSpPr>
        <p:spPr>
          <a:xfrm>
            <a:off x="1586898" y="5781312"/>
            <a:ext cx="986970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D7B65-C359-3943-9BE3-DFD1E276991C}"/>
              </a:ext>
            </a:extLst>
          </p:cNvPr>
          <p:cNvSpPr/>
          <p:nvPr/>
        </p:nvSpPr>
        <p:spPr>
          <a:xfrm>
            <a:off x="7102720" y="2453991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2   8   5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8A83E-1618-E64C-8707-1D27D33F5BB2}"/>
              </a:ext>
            </a:extLst>
          </p:cNvPr>
          <p:cNvSpPr/>
          <p:nvPr/>
        </p:nvSpPr>
        <p:spPr>
          <a:xfrm>
            <a:off x="3178632" y="3184071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4    2    7   9    5   8   6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87DAD2-B1E6-1D46-A440-65EAA2678797}"/>
              </a:ext>
            </a:extLst>
          </p:cNvPr>
          <p:cNvSpPr/>
          <p:nvPr/>
        </p:nvSpPr>
        <p:spPr>
          <a:xfrm>
            <a:off x="7102720" y="3198001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10   1   3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BC369-2C9A-3747-85DC-801A85EB0862}"/>
              </a:ext>
            </a:extLst>
          </p:cNvPr>
          <p:cNvSpPr/>
          <p:nvPr/>
        </p:nvSpPr>
        <p:spPr>
          <a:xfrm>
            <a:off x="3178632" y="3976782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2    1   7   10   6   8   3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4538B3-776C-3747-AB34-6DDFF7C449F4}"/>
              </a:ext>
            </a:extLst>
          </p:cNvPr>
          <p:cNvSpPr/>
          <p:nvPr/>
        </p:nvSpPr>
        <p:spPr>
          <a:xfrm>
            <a:off x="7102720" y="3990712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4   9   5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CAF762-AFB8-F240-AAD9-EE435A8293CE}"/>
              </a:ext>
            </a:extLst>
          </p:cNvPr>
          <p:cNvSpPr/>
          <p:nvPr/>
        </p:nvSpPr>
        <p:spPr>
          <a:xfrm>
            <a:off x="3178632" y="4783423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5    10    4   3   8   1   9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0A48BC-1699-D14A-8093-8AAE9C6B350A}"/>
              </a:ext>
            </a:extLst>
          </p:cNvPr>
          <p:cNvSpPr/>
          <p:nvPr/>
        </p:nvSpPr>
        <p:spPr>
          <a:xfrm>
            <a:off x="7102720" y="4797353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6   7   2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ECB01F-5227-214A-A8E0-436EB950AACE}"/>
              </a:ext>
            </a:extLst>
          </p:cNvPr>
          <p:cNvSpPr/>
          <p:nvPr/>
        </p:nvSpPr>
        <p:spPr>
          <a:xfrm>
            <a:off x="6022661" y="5098222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475BE-15F9-EF44-8415-53E32AF02A75}"/>
              </a:ext>
            </a:extLst>
          </p:cNvPr>
          <p:cNvSpPr/>
          <p:nvPr/>
        </p:nvSpPr>
        <p:spPr>
          <a:xfrm>
            <a:off x="6022664" y="5284488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ED49C7-E820-354A-B301-04CAA047F503}"/>
              </a:ext>
            </a:extLst>
          </p:cNvPr>
          <p:cNvSpPr/>
          <p:nvPr/>
        </p:nvSpPr>
        <p:spPr>
          <a:xfrm>
            <a:off x="6022667" y="5453821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6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3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Setting?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9005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2" y="1282699"/>
                <a:ext cx="1084421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 training examples 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 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GB" dirty="0"/>
                  <a:t> ,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3,….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endParaRPr lang="en-US" sz="2400" b="0" dirty="0"/>
              </a:p>
              <a:p>
                <a:r>
                  <a:rPr lang="en-GB" dirty="0"/>
                  <a:t>p-dimensional covariate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  <a:p>
                <a:endParaRPr lang="en-GB" sz="2400" dirty="0"/>
              </a:p>
              <a:p>
                <a:r>
                  <a:rPr lang="en-US" dirty="0"/>
                  <a:t>2 </a:t>
                </a:r>
                <a:r>
                  <a:rPr lang="en-GB" dirty="0"/>
                  <a:t>possible classes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−1,   1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endParaRPr lang="en-GB" sz="4000" dirty="0"/>
              </a:p>
              <a:p>
                <a:r>
                  <a:rPr lang="en-GB" dirty="0"/>
                  <a:t>The objective is to find a function to map:</a:t>
                </a:r>
              </a:p>
              <a:p>
                <a:endParaRPr lang="en-US" sz="1050" b="0" dirty="0"/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⟶( 0 ,1 )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   With the constraint of:</a:t>
                </a:r>
              </a:p>
              <a:p>
                <a:pPr marL="0" indent="0">
                  <a:buNone/>
                </a:pPr>
                <a:endParaRPr lang="en-GB" sz="1000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GB" dirty="0"/>
                  <a:t>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=−1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dirty="0"/>
                  <a:t>=  1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2" y="1282699"/>
                <a:ext cx="10844218" cy="4351338"/>
              </a:xfrm>
              <a:blipFill>
                <a:blip r:embed="rId3"/>
                <a:stretch>
                  <a:fillRect l="-702" t="-2907" b="-2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2730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9042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1003988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0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Parameters: </a:t>
                </a:r>
                <a:r>
                  <a:rPr lang="en-GB" sz="2400" b="1" i="1" dirty="0">
                    <a:latin typeface="Cambria Math" panose="02040503050406030204" pitchFamily="18" charset="0"/>
                  </a:rPr>
                  <a:t> </a:t>
                </a:r>
                <a:r>
                  <a:rPr lang="en-GB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10039885" cy="4351338"/>
              </a:xfrm>
              <a:blipFill>
                <a:blip r:embed="rId3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11DD9B-A957-F745-B8E9-21AAFF89AF4B}"/>
                  </a:ext>
                </a:extLst>
              </p:cNvPr>
              <p:cNvSpPr txBox="1"/>
              <p:nvPr/>
            </p:nvSpPr>
            <p:spPr>
              <a:xfrm>
                <a:off x="3115732" y="2031999"/>
                <a:ext cx="2624667" cy="738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11DD9B-A957-F745-B8E9-21AAFF89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32" y="2031999"/>
                <a:ext cx="2624667" cy="738215"/>
              </a:xfrm>
              <a:prstGeom prst="rect">
                <a:avLst/>
              </a:prstGeom>
              <a:blipFill>
                <a:blip r:embed="rId4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60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8256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419731" cy="4351338"/>
          </a:xfrm>
        </p:spPr>
        <p:txBody>
          <a:bodyPr/>
          <a:lstStyle/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Objective 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design of computer </a:t>
            </a:r>
            <a:r>
              <a:rPr lang="en-GB" sz="2400" b="1" dirty="0">
                <a:solidFill>
                  <a:schemeClr val="accent1"/>
                </a:solidFill>
              </a:rPr>
              <a:t>algorithms</a:t>
            </a:r>
            <a:r>
              <a:rPr lang="en-GB" sz="2400" dirty="0"/>
              <a:t> to perform a specific </a:t>
            </a:r>
            <a:r>
              <a:rPr lang="en-GB" sz="2400" b="1" dirty="0">
                <a:solidFill>
                  <a:schemeClr val="accent1"/>
                </a:solidFill>
              </a:rPr>
              <a:t>task</a:t>
            </a:r>
            <a:r>
              <a:rPr lang="en-GB" sz="2400" b="1" dirty="0">
                <a:solidFill>
                  <a:schemeClr val="accent6"/>
                </a:solidFill>
              </a:rPr>
              <a:t> </a:t>
            </a:r>
            <a:r>
              <a:rPr lang="en-GB" sz="2400" b="1" dirty="0">
                <a:solidFill>
                  <a:srgbClr val="C00000"/>
                </a:solidFill>
              </a:rPr>
              <a:t>without</a:t>
            </a:r>
            <a:r>
              <a:rPr lang="en-GB" sz="2400" b="1" dirty="0"/>
              <a:t> </a:t>
            </a:r>
            <a:r>
              <a:rPr lang="en-GB" sz="2400" dirty="0"/>
              <a:t>using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C00000"/>
                </a:solidFill>
              </a:rPr>
              <a:t>explicit instructions</a:t>
            </a:r>
            <a:r>
              <a:rPr lang="en-GB" sz="2400" dirty="0"/>
              <a:t>, relying on </a:t>
            </a:r>
            <a:r>
              <a:rPr lang="en-GB" sz="2400" b="1" dirty="0">
                <a:solidFill>
                  <a:schemeClr val="accent6"/>
                </a:solidFill>
              </a:rPr>
              <a:t>patterns in the data </a:t>
            </a:r>
            <a:r>
              <a:rPr lang="en-GB" sz="2400" dirty="0"/>
              <a:t>and inference instead.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97B96-A07D-F64B-9F99-E6BF4198C7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354232"/>
              </p:ext>
            </p:extLst>
          </p:nvPr>
        </p:nvGraphicFramePr>
        <p:xfrm>
          <a:off x="5238746" y="597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0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1" y="1282699"/>
            <a:ext cx="68902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Loss function should be differentiable and convex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Options:</a:t>
            </a:r>
          </a:p>
          <a:p>
            <a:pPr marL="514350" indent="-514350">
              <a:buAutoNum type="alphaLcParenR"/>
            </a:pPr>
            <a:r>
              <a:rPr lang="en-GB" dirty="0"/>
              <a:t>Misclassification -&gt;not differentiable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lphaLcParenR" startAt="2"/>
            </a:pPr>
            <a:r>
              <a:rPr lang="en-GB" dirty="0"/>
              <a:t>Negative Log Likelihood</a:t>
            </a:r>
          </a:p>
          <a:p>
            <a:pPr marL="514350" indent="-514350">
              <a:buAutoNum type="alphaLcParenR" startAt="2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475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Maximum Likelihood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1" y="1282699"/>
            <a:ext cx="68902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Likelihood: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Negative log likelihood: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539264-4792-A54F-87CF-9523B9456F5F}"/>
                  </a:ext>
                </a:extLst>
              </p:cNvPr>
              <p:cNvSpPr txBox="1"/>
              <p:nvPr/>
            </p:nvSpPr>
            <p:spPr>
              <a:xfrm>
                <a:off x="2210728" y="1835803"/>
                <a:ext cx="8514418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539264-4792-A54F-87CF-9523B945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728" y="1835803"/>
                <a:ext cx="8514418" cy="1038489"/>
              </a:xfrm>
              <a:prstGeom prst="rect">
                <a:avLst/>
              </a:prstGeom>
              <a:blipFill>
                <a:blip r:embed="rId3"/>
                <a:stretch>
                  <a:fillRect t="-115854" b="-178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4BD48-D2BF-8C47-9C24-B3DDA6B3FF94}"/>
                  </a:ext>
                </a:extLst>
              </p:cNvPr>
              <p:cNvSpPr txBox="1"/>
              <p:nvPr/>
            </p:nvSpPr>
            <p:spPr>
              <a:xfrm>
                <a:off x="6052066" y="5495537"/>
                <a:ext cx="1099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4BD48-D2BF-8C47-9C24-B3DDA6B3F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66" y="5495537"/>
                <a:ext cx="1099468" cy="756233"/>
              </a:xfrm>
              <a:prstGeom prst="rect">
                <a:avLst/>
              </a:prstGeom>
              <a:blipFill>
                <a:blip r:embed="rId4"/>
                <a:stretch>
                  <a:fillRect l="-56322" t="-118333" r="-6897" b="-18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91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3229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Parameter Estimation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7846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endParaRPr lang="en-GB" dirty="0"/>
          </a:p>
          <a:p>
            <a:r>
              <a:rPr lang="en-GB" dirty="0"/>
              <a:t>Objective: Binary class</a:t>
            </a:r>
          </a:p>
          <a:p>
            <a:endParaRPr lang="en-GB" dirty="0"/>
          </a:p>
          <a:p>
            <a:r>
              <a:rPr lang="en-GB" dirty="0"/>
              <a:t>Model / Predictive Function</a:t>
            </a:r>
          </a:p>
          <a:p>
            <a:r>
              <a:rPr lang="en-GB" dirty="0"/>
              <a:t>Loss Function</a:t>
            </a:r>
          </a:p>
          <a:p>
            <a:pPr lvl="1"/>
            <a:r>
              <a:rPr lang="en-GB" dirty="0"/>
              <a:t>Importance of Differentiability</a:t>
            </a:r>
          </a:p>
          <a:p>
            <a:r>
              <a:rPr lang="en-GB" dirty="0"/>
              <a:t>Parameter Estimation (proof)</a:t>
            </a:r>
          </a:p>
          <a:p>
            <a:pPr lvl="1"/>
            <a:r>
              <a:rPr lang="en-GB" dirty="0"/>
              <a:t>Gradient Descent</a:t>
            </a:r>
          </a:p>
          <a:p>
            <a:r>
              <a:rPr lang="en-GB" dirty="0"/>
              <a:t>Model Validation</a:t>
            </a:r>
          </a:p>
          <a:p>
            <a:pPr lvl="1"/>
            <a:r>
              <a:rPr lang="en-GB" dirty="0"/>
              <a:t>Decision Boundary</a:t>
            </a:r>
          </a:p>
          <a:p>
            <a:r>
              <a:rPr lang="en-GB" dirty="0"/>
              <a:t>(Lab Ex. 1)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9746C-AE28-AD46-B96A-93D351FE52F8}"/>
              </a:ext>
            </a:extLst>
          </p:cNvPr>
          <p:cNvSpPr/>
          <p:nvPr/>
        </p:nvSpPr>
        <p:spPr>
          <a:xfrm>
            <a:off x="5757334" y="271970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Model Validation?</a:t>
            </a:r>
          </a:p>
        </p:txBody>
      </p:sp>
    </p:spTree>
    <p:extLst>
      <p:ext uri="{BB962C8B-B14F-4D97-AF65-F5344CB8AC3E}">
        <p14:creationId xmlns:p14="http://schemas.microsoft.com/office/powerpoint/2010/main" val="324372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68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2" y="1282699"/>
                <a:ext cx="5586418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From linear to non linear decision boundary</a:t>
                </a:r>
              </a:p>
              <a:p>
                <a:endParaRPr lang="en-GB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Covariates transformed using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Still a linear combination of parameters and covariates</a:t>
                </a:r>
              </a:p>
              <a:p>
                <a:endParaRPr lang="en-GB" dirty="0"/>
              </a:p>
              <a:p>
                <a:r>
                  <a:rPr lang="en-GB" dirty="0"/>
                  <a:t>Basis Functions: Polynomial, Gaussian, Fourier</a:t>
                </a:r>
              </a:p>
              <a:p>
                <a:endParaRPr lang="en-GB" dirty="0"/>
              </a:p>
              <a:p>
                <a:r>
                  <a:rPr lang="en-GB" dirty="0"/>
                  <a:t>Careful! Making the model more complicated tends to overfitting</a:t>
                </a:r>
              </a:p>
              <a:p>
                <a:endParaRPr lang="en-GB" dirty="0"/>
              </a:p>
              <a:p>
                <a:r>
                  <a:rPr lang="en-GB" dirty="0"/>
                  <a:t>(Lab Ex. 1 </a:t>
                </a:r>
                <a:r>
                  <a:rPr lang="en-GB" dirty="0" err="1"/>
                  <a:t>cont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2" y="1282699"/>
                <a:ext cx="5586418" cy="4351338"/>
              </a:xfrm>
              <a:blipFill>
                <a:blip r:embed="rId3"/>
                <a:stretch>
                  <a:fillRect l="-680"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3.  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5ED8-87DF-6C4B-87DF-EF0E58FFDE0F}"/>
                  </a:ext>
                </a:extLst>
              </p:cNvPr>
              <p:cNvSpPr txBox="1"/>
              <p:nvPr/>
            </p:nvSpPr>
            <p:spPr>
              <a:xfrm>
                <a:off x="7135773" y="2962649"/>
                <a:ext cx="2949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5ED8-87DF-6C4B-87DF-EF0E58FF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73" y="2962649"/>
                <a:ext cx="2949654" cy="430887"/>
              </a:xfrm>
              <a:prstGeom prst="rect">
                <a:avLst/>
              </a:prstGeom>
              <a:blipFill>
                <a:blip r:embed="rId4"/>
                <a:stretch>
                  <a:fillRect l="-3863" t="-5714" r="-3863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6F930-FADD-A344-9836-22B0147C1EBE}"/>
                  </a:ext>
                </a:extLst>
              </p:cNvPr>
              <p:cNvSpPr txBox="1"/>
              <p:nvPr/>
            </p:nvSpPr>
            <p:spPr>
              <a:xfrm>
                <a:off x="7135773" y="1657563"/>
                <a:ext cx="24078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6F930-FADD-A344-9836-22B0147C1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73" y="1657563"/>
                <a:ext cx="2407839" cy="430887"/>
              </a:xfrm>
              <a:prstGeom prst="rect">
                <a:avLst/>
              </a:prstGeom>
              <a:blipFill>
                <a:blip r:embed="rId5"/>
                <a:stretch>
                  <a:fillRect l="-4737" t="-8824" r="-2632" b="-38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894BF-D76C-2D43-BB6A-5A6E9766EF09}"/>
              </a:ext>
            </a:extLst>
          </p:cNvPr>
          <p:cNvCxnSpPr/>
          <p:nvPr/>
        </p:nvCxnSpPr>
        <p:spPr>
          <a:xfrm>
            <a:off x="8339692" y="2253343"/>
            <a:ext cx="0" cy="5388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83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/>
              <a:t>Softmax</a:t>
            </a:r>
            <a:r>
              <a:rPr lang="en-GB" sz="2400" dirty="0"/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01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Setting?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Model Validation?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9799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9695775" cy="5934530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N training examples 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 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GB" sz="2400" dirty="0"/>
                  <a:t> ,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3,….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b="0" dirty="0"/>
              </a:p>
              <a:p>
                <a:endParaRPr lang="en-US" sz="2000" b="0" dirty="0"/>
              </a:p>
              <a:p>
                <a:r>
                  <a:rPr lang="en-GB" sz="2400" dirty="0"/>
                  <a:t>p-dimensional covariate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000" dirty="0"/>
              </a:p>
              <a:p>
                <a:r>
                  <a:rPr lang="en-US" sz="2400" b="0" dirty="0"/>
                  <a:t>C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GB" sz="2400" dirty="0"/>
                  <a:t>  possible classes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GB" sz="2400" dirty="0"/>
              </a:p>
              <a:p>
                <a:endParaRPr lang="en-GB" sz="3600" dirty="0"/>
              </a:p>
              <a:p>
                <a:r>
                  <a:rPr lang="en-GB" sz="2400" dirty="0"/>
                  <a:t>The objective is to find a function to map:</a:t>
                </a:r>
              </a:p>
              <a:p>
                <a:endParaRPr lang="en-US" sz="1000" b="0" dirty="0"/>
              </a:p>
              <a:p>
                <a:pPr marL="0" indent="0">
                  <a:buNone/>
                </a:pPr>
                <a:r>
                  <a:rPr lang="en-US" sz="2400" b="0" dirty="0"/>
                  <a:t>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⟶( 0 ,1 )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    With the constraint of:</a:t>
                </a:r>
              </a:p>
              <a:p>
                <a:pPr marL="0" indent="0">
                  <a:buNone/>
                </a:pPr>
                <a:endParaRPr lang="en-GB" sz="900" dirty="0"/>
              </a:p>
              <a:p>
                <a:pPr marL="0" indent="0">
                  <a:buNone/>
                </a:pPr>
                <a:r>
                  <a:rPr lang="en-US" sz="2400" b="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GB" sz="2400" dirty="0"/>
                  <a:t>+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sz="2400" dirty="0"/>
                  <a:t>+…+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sz="2400" dirty="0"/>
                  <a:t> = 1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9695775" cy="5934530"/>
              </a:xfrm>
              <a:blipFill>
                <a:blip r:embed="rId3"/>
                <a:stretch>
                  <a:fillRect l="-784" t="-10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99360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7148518" cy="4351338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>
                <a:hlinkClick r:id="rId2"/>
              </a:rPr>
              <a:t>Supervised Learning	</a:t>
            </a:r>
            <a:r>
              <a:rPr lang="en-GB" sz="2400" dirty="0"/>
              <a:t>		{ X , y }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Unsupervised Learning</a:t>
            </a:r>
            <a:r>
              <a:rPr lang="en-GB" sz="2400" dirty="0"/>
              <a:t>		{ X } 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4"/>
              </a:rPr>
              <a:t>Reinforcement Learning</a:t>
            </a:r>
            <a:r>
              <a:rPr lang="en-GB" sz="2400" dirty="0"/>
              <a:t>		{ X , y , r }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288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Model Validation?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10191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253" y="1282699"/>
                <a:ext cx="558641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𝐸𝑥𝑝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Parameters</a:t>
                </a:r>
              </a:p>
              <a:p>
                <a:pPr marL="0" indent="0">
                  <a:buNone/>
                </a:pPr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0,…0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253" y="1282699"/>
                <a:ext cx="5586418" cy="4351338"/>
              </a:xfrm>
              <a:blipFill>
                <a:blip r:embed="rId3"/>
                <a:stretch>
                  <a:fillRect l="-1361" t="-2616" b="-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180265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Model Validation?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794914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5438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Probabilistic model -&gt;  Likelihood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</a:t>
            </a:r>
            <a:r>
              <a:rPr lang="en-GB" sz="2400" b="1" dirty="0"/>
              <a:t>log likelihood </a:t>
            </a:r>
            <a:r>
              <a:rPr lang="en-GB" sz="2400" dirty="0"/>
              <a:t>is: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We want a </a:t>
            </a:r>
            <a:r>
              <a:rPr lang="en-GB" sz="2400" b="1" dirty="0"/>
              <a:t>loss function </a:t>
            </a:r>
            <a:r>
              <a:rPr lang="en-GB" sz="2400" dirty="0"/>
              <a:t>-&gt; negative log-likelihood (</a:t>
            </a:r>
            <a:r>
              <a:rPr lang="en-GB" sz="2400" b="1" dirty="0"/>
              <a:t>Cross-Entropy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E39EB-F899-454F-A1D3-270141D0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6" y="2762024"/>
            <a:ext cx="6756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4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Model Validation?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310840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negative log-likelihood or cross entropy loss is </a:t>
            </a:r>
            <a:r>
              <a:rPr lang="en-GB" b="1" dirty="0"/>
              <a:t>differentiable</a:t>
            </a:r>
            <a:r>
              <a:rPr lang="en-GB" dirty="0"/>
              <a:t> and </a:t>
            </a:r>
            <a:r>
              <a:rPr lang="en-GB" b="1" dirty="0"/>
              <a:t>convex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</a:t>
            </a:r>
            <a:r>
              <a:rPr lang="en-GB" b="1" dirty="0">
                <a:solidFill>
                  <a:schemeClr val="accent1"/>
                </a:solidFill>
              </a:rPr>
              <a:t>gradient descent </a:t>
            </a:r>
            <a:r>
              <a:rPr lang="en-GB" dirty="0"/>
              <a:t>to find the parameters.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425585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Parameter Estimation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Model Validation?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7B12D-B01E-E24A-AC01-63BB7C1ECE92}"/>
              </a:ext>
            </a:extLst>
          </p:cNvPr>
          <p:cNvSpPr/>
          <p:nvPr/>
        </p:nvSpPr>
        <p:spPr>
          <a:xfrm>
            <a:off x="509582" y="5894685"/>
            <a:ext cx="188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To do: Lab Ex.</a:t>
            </a:r>
          </a:p>
        </p:txBody>
      </p:sp>
    </p:spTree>
    <p:extLst>
      <p:ext uri="{BB962C8B-B14F-4D97-AF65-F5344CB8AC3E}">
        <p14:creationId xmlns:p14="http://schemas.microsoft.com/office/powerpoint/2010/main" val="76901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Relation 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Last layer of many deep learning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903" y="6242048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37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3CDB717-3598-8344-BA02-017B166FF2E6}"/>
                  </a:ext>
                </a:extLst>
              </p:cNvPr>
              <p:cNvSpPr/>
              <p:nvPr/>
            </p:nvSpPr>
            <p:spPr>
              <a:xfrm>
                <a:off x="3559650" y="2547250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3CDB717-3598-8344-BA02-017B166FF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50" y="2547250"/>
                <a:ext cx="702129" cy="7021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B035FD-A900-4F41-B9B6-3488BD5C9064}"/>
                  </a:ext>
                </a:extLst>
              </p:cNvPr>
              <p:cNvSpPr/>
              <p:nvPr/>
            </p:nvSpPr>
            <p:spPr>
              <a:xfrm>
                <a:off x="3559649" y="3478315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B035FD-A900-4F41-B9B6-3488BD5C9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49" y="3478315"/>
                <a:ext cx="702129" cy="70212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3C3391-1CD6-8542-85D2-C1BC51ABEDFE}"/>
                  </a:ext>
                </a:extLst>
              </p:cNvPr>
              <p:cNvSpPr/>
              <p:nvPr/>
            </p:nvSpPr>
            <p:spPr>
              <a:xfrm>
                <a:off x="3584141" y="4454745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3C3391-1CD6-8542-85D2-C1BC51ABE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41" y="4454745"/>
                <a:ext cx="702129" cy="7021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75AE17-1AAC-9E4F-8B4F-7F7731D6260D}"/>
                  </a:ext>
                </a:extLst>
              </p:cNvPr>
              <p:cNvSpPr/>
              <p:nvPr/>
            </p:nvSpPr>
            <p:spPr>
              <a:xfrm>
                <a:off x="3584141" y="5829292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75AE17-1AAC-9E4F-8B4F-7F7731D62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41" y="5829292"/>
                <a:ext cx="702129" cy="70212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432F4-ABD5-AC4A-A3CC-0F92F53895F1}"/>
                  </a:ext>
                </a:extLst>
              </p:cNvPr>
              <p:cNvSpPr/>
              <p:nvPr/>
            </p:nvSpPr>
            <p:spPr>
              <a:xfrm>
                <a:off x="6111675" y="2514594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432F4-ABD5-AC4A-A3CC-0F92F5389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75" y="2514594"/>
                <a:ext cx="702129" cy="7021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15EAED-03DC-BD43-810D-660D5922D40F}"/>
                  </a:ext>
                </a:extLst>
              </p:cNvPr>
              <p:cNvSpPr/>
              <p:nvPr/>
            </p:nvSpPr>
            <p:spPr>
              <a:xfrm>
                <a:off x="6111673" y="3461985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15EAED-03DC-BD43-810D-660D5922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73" y="3461985"/>
                <a:ext cx="702129" cy="702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DD725-50DC-CC49-87B6-DAE19F56B394}"/>
                  </a:ext>
                </a:extLst>
              </p:cNvPr>
              <p:cNvSpPr/>
              <p:nvPr/>
            </p:nvSpPr>
            <p:spPr>
              <a:xfrm>
                <a:off x="6111673" y="4687137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DD725-50DC-CC49-87B6-DAE19F56B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73" y="4687137"/>
                <a:ext cx="702129" cy="702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5F4524-D42D-844D-9742-59E6A9A008EE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4261779" y="2865659"/>
            <a:ext cx="1849896" cy="3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10D9DC-33C3-AB4B-BD18-EED2F08DAB09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261779" y="2898315"/>
            <a:ext cx="1849894" cy="91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05B786-FBD9-D94B-9EDF-7BEF754F849A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261779" y="2898315"/>
            <a:ext cx="1849894" cy="213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E493E1-2622-4845-B11B-2B5A876047F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261778" y="2865659"/>
            <a:ext cx="1849897" cy="96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1778E6-8C64-B94C-8845-08CF6418D2A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4261778" y="3813050"/>
            <a:ext cx="1849895" cy="1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3B7322-BB1B-A34E-B6C0-C2A9C1D62539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261778" y="3829380"/>
            <a:ext cx="1849895" cy="120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6178A3-87A6-994C-98AD-AD9CAFAE40E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86270" y="2865659"/>
            <a:ext cx="1825405" cy="194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E957FE-B15B-B84E-BC0B-7D1281409749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286270" y="3813050"/>
            <a:ext cx="1825403" cy="99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B615F-5CB7-0A45-9AF8-E6D16E510F6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286270" y="4805810"/>
            <a:ext cx="1825403" cy="23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52B58C-CE9A-BB4E-AC1E-CCAA9F39BE3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286270" y="2865659"/>
            <a:ext cx="1825405" cy="331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89F9B2-2520-F144-8B54-BFC39DBD21C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4286270" y="3813050"/>
            <a:ext cx="1825403" cy="236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C092AE-0C9A-F948-AEA5-5F3163A7BB7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4286270" y="5038202"/>
            <a:ext cx="1825403" cy="114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F7E86FF-166D-0742-9034-A3C1F82F008B}"/>
              </a:ext>
            </a:extLst>
          </p:cNvPr>
          <p:cNvSpPr txBox="1"/>
          <p:nvPr/>
        </p:nvSpPr>
        <p:spPr>
          <a:xfrm>
            <a:off x="6309482" y="407577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2621B3-ACF6-F54C-8A0D-BA9B1032FA73}"/>
              </a:ext>
            </a:extLst>
          </p:cNvPr>
          <p:cNvSpPr txBox="1"/>
          <p:nvPr/>
        </p:nvSpPr>
        <p:spPr>
          <a:xfrm>
            <a:off x="6314925" y="417919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133C9-2A78-6044-A46E-296CE3B3AB1D}"/>
              </a:ext>
            </a:extLst>
          </p:cNvPr>
          <p:cNvSpPr txBox="1"/>
          <p:nvPr/>
        </p:nvSpPr>
        <p:spPr>
          <a:xfrm>
            <a:off x="6320364" y="428260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E3113-85B8-8347-B029-C50E15A9456B}"/>
              </a:ext>
            </a:extLst>
          </p:cNvPr>
          <p:cNvSpPr txBox="1"/>
          <p:nvPr/>
        </p:nvSpPr>
        <p:spPr>
          <a:xfrm>
            <a:off x="2568386" y="3023584"/>
            <a:ext cx="3177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  <a:p>
            <a:r>
              <a:rPr lang="en-GB" dirty="0"/>
              <a:t>o</a:t>
            </a:r>
          </a:p>
          <a:p>
            <a:r>
              <a:rPr lang="en-GB" dirty="0"/>
              <a:t>v</a:t>
            </a:r>
          </a:p>
          <a:p>
            <a:r>
              <a:rPr lang="en-GB" dirty="0"/>
              <a:t>a</a:t>
            </a:r>
          </a:p>
          <a:p>
            <a:r>
              <a:rPr lang="en-GB" dirty="0"/>
              <a:t>r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a</a:t>
            </a:r>
          </a:p>
          <a:p>
            <a:r>
              <a:rPr lang="en-GB" dirty="0"/>
              <a:t>t</a:t>
            </a:r>
          </a:p>
          <a:p>
            <a:r>
              <a:rPr lang="en-GB" dirty="0"/>
              <a:t>e</a:t>
            </a:r>
          </a:p>
          <a:p>
            <a:r>
              <a:rPr lang="en-GB" dirty="0"/>
              <a:t>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C43868-5D7D-8449-ADE7-3826CF2D03A6}"/>
              </a:ext>
            </a:extLst>
          </p:cNvPr>
          <p:cNvSpPr txBox="1"/>
          <p:nvPr/>
        </p:nvSpPr>
        <p:spPr>
          <a:xfrm>
            <a:off x="5909450" y="204518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#classes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8136AEB9-D1F1-D949-9355-8C785526720A}"/>
              </a:ext>
            </a:extLst>
          </p:cNvPr>
          <p:cNvSpPr/>
          <p:nvPr/>
        </p:nvSpPr>
        <p:spPr>
          <a:xfrm>
            <a:off x="7765625" y="2569881"/>
            <a:ext cx="382353" cy="28682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900D8A-29BF-EC4A-B136-09CBF81814BC}"/>
              </a:ext>
            </a:extLst>
          </p:cNvPr>
          <p:cNvSpPr/>
          <p:nvPr/>
        </p:nvSpPr>
        <p:spPr>
          <a:xfrm>
            <a:off x="7223412" y="203896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F638FF7-331C-6D44-8467-95BB15A00181}"/>
                  </a:ext>
                </a:extLst>
              </p:cNvPr>
              <p:cNvSpPr/>
              <p:nvPr/>
            </p:nvSpPr>
            <p:spPr>
              <a:xfrm>
                <a:off x="8925633" y="2571988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F638FF7-331C-6D44-8467-95BB15A00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633" y="2571988"/>
                <a:ext cx="702129" cy="702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F69CF-E675-CA45-AE91-D6E94C01C76A}"/>
                  </a:ext>
                </a:extLst>
              </p:cNvPr>
              <p:cNvSpPr/>
              <p:nvPr/>
            </p:nvSpPr>
            <p:spPr>
              <a:xfrm>
                <a:off x="8925633" y="3477061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F69CF-E675-CA45-AE91-D6E94C01C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633" y="3477061"/>
                <a:ext cx="702129" cy="7021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C30F4EF-2259-AA48-9D94-0F32954B2E25}"/>
                  </a:ext>
                </a:extLst>
              </p:cNvPr>
              <p:cNvSpPr/>
              <p:nvPr/>
            </p:nvSpPr>
            <p:spPr>
              <a:xfrm>
                <a:off x="8946727" y="4687137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C30F4EF-2259-AA48-9D94-0F32954B2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727" y="4687137"/>
                <a:ext cx="702129" cy="70212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0B2A876A-FBB6-ED48-8AE4-A2E024FF51E5}"/>
              </a:ext>
            </a:extLst>
          </p:cNvPr>
          <p:cNvSpPr txBox="1"/>
          <p:nvPr/>
        </p:nvSpPr>
        <p:spPr>
          <a:xfrm>
            <a:off x="10252170" y="2210790"/>
            <a:ext cx="3064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  <a:p>
            <a:r>
              <a:rPr lang="en-GB" dirty="0"/>
              <a:t>r</a:t>
            </a:r>
          </a:p>
          <a:p>
            <a:r>
              <a:rPr lang="en-GB" dirty="0"/>
              <a:t>o</a:t>
            </a:r>
          </a:p>
          <a:p>
            <a:r>
              <a:rPr lang="en-GB" dirty="0"/>
              <a:t>b</a:t>
            </a:r>
          </a:p>
          <a:p>
            <a:r>
              <a:rPr lang="en-GB" dirty="0"/>
              <a:t>a</a:t>
            </a:r>
          </a:p>
          <a:p>
            <a:r>
              <a:rPr lang="en-GB" dirty="0"/>
              <a:t>b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l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t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e</a:t>
            </a:r>
          </a:p>
          <a:p>
            <a:r>
              <a:rPr lang="en-GB" dirty="0"/>
              <a:t>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C57A5D-05C7-8246-B2B0-7F8A5C14DB51}"/>
              </a:ext>
            </a:extLst>
          </p:cNvPr>
          <p:cNvSpPr txBox="1"/>
          <p:nvPr/>
        </p:nvSpPr>
        <p:spPr>
          <a:xfrm>
            <a:off x="3816649" y="515890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4A4050-BDAE-7B4E-BC26-07D3B74CF114}"/>
              </a:ext>
            </a:extLst>
          </p:cNvPr>
          <p:cNvSpPr txBox="1"/>
          <p:nvPr/>
        </p:nvSpPr>
        <p:spPr>
          <a:xfrm>
            <a:off x="3822092" y="526232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928764-0507-5D44-8D70-E436DC6C78CE}"/>
              </a:ext>
            </a:extLst>
          </p:cNvPr>
          <p:cNvSpPr txBox="1"/>
          <p:nvPr/>
        </p:nvSpPr>
        <p:spPr>
          <a:xfrm>
            <a:off x="3827531" y="536573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B93E4F-53A0-1447-80B3-C1D889D57F8C}"/>
                  </a:ext>
                </a:extLst>
              </p:cNvPr>
              <p:cNvSpPr txBox="1"/>
              <p:nvPr/>
            </p:nvSpPr>
            <p:spPr>
              <a:xfrm>
                <a:off x="4943255" y="2541322"/>
                <a:ext cx="41274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B93E4F-53A0-1447-80B3-C1D889D5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55" y="2541322"/>
                <a:ext cx="412742" cy="289182"/>
              </a:xfrm>
              <a:prstGeom prst="rect">
                <a:avLst/>
              </a:prstGeom>
              <a:blipFill>
                <a:blip r:embed="rId13"/>
                <a:stretch>
                  <a:fillRect l="-1764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CB9684-C391-1048-B0F8-A89EED12B7A3}"/>
                  </a:ext>
                </a:extLst>
              </p:cNvPr>
              <p:cNvSpPr txBox="1"/>
              <p:nvPr/>
            </p:nvSpPr>
            <p:spPr>
              <a:xfrm>
                <a:off x="4900184" y="2940412"/>
                <a:ext cx="4180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CB9684-C391-1048-B0F8-A89EED12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84" y="2940412"/>
                <a:ext cx="418063" cy="289182"/>
              </a:xfrm>
              <a:prstGeom prst="rect">
                <a:avLst/>
              </a:prstGeom>
              <a:blipFill>
                <a:blip r:embed="rId14"/>
                <a:stretch>
                  <a:fillRect l="-17647" t="-4348" r="-2941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836BE5-8F48-D54E-B453-84B7970C59E7}"/>
                  </a:ext>
                </a:extLst>
              </p:cNvPr>
              <p:cNvSpPr txBox="1"/>
              <p:nvPr/>
            </p:nvSpPr>
            <p:spPr>
              <a:xfrm>
                <a:off x="5127049" y="5688479"/>
                <a:ext cx="4403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836BE5-8F48-D54E-B453-84B7970C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049" y="5688479"/>
                <a:ext cx="440313" cy="298415"/>
              </a:xfrm>
              <a:prstGeom prst="rect">
                <a:avLst/>
              </a:prstGeom>
              <a:blipFill>
                <a:blip r:embed="rId15"/>
                <a:stretch>
                  <a:fillRect l="-20000" r="-5714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55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10215564" cy="5314044"/>
          </a:xfrm>
        </p:spPr>
        <p:txBody>
          <a:bodyPr>
            <a:normAutofit/>
          </a:bodyPr>
          <a:lstStyle/>
          <a:p>
            <a:r>
              <a:rPr lang="en-GB" sz="2400" dirty="0"/>
              <a:t>Regularization: Strategies to </a:t>
            </a:r>
            <a:r>
              <a:rPr lang="en-GB" sz="2400" b="1" dirty="0"/>
              <a:t>avoid overfitting</a:t>
            </a:r>
          </a:p>
          <a:p>
            <a:endParaRPr lang="en-GB" sz="2400" dirty="0"/>
          </a:p>
          <a:p>
            <a:r>
              <a:rPr lang="en-GB" sz="2400" dirty="0"/>
              <a:t>Large values in the coefficients are associated with overfitting…</a:t>
            </a:r>
          </a:p>
          <a:p>
            <a:endParaRPr lang="en-GB" sz="2400" dirty="0"/>
          </a:p>
          <a:p>
            <a:r>
              <a:rPr lang="en-GB" sz="2400" dirty="0"/>
              <a:t>Penalize the size of the coefficients 𝛃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Keep the value of Betas low -&gt; Shrinkage methods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F1636B-BF0D-8D4F-ACE8-4FDEF56B4661}"/>
              </a:ext>
            </a:extLst>
          </p:cNvPr>
          <p:cNvGrpSpPr/>
          <p:nvPr/>
        </p:nvGrpSpPr>
        <p:grpSpPr>
          <a:xfrm>
            <a:off x="1822443" y="3725266"/>
            <a:ext cx="8559800" cy="1130300"/>
            <a:chOff x="1692166" y="4503737"/>
            <a:chExt cx="8559800" cy="1130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8D4845-B105-B04F-9875-925828B9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166" y="4503737"/>
              <a:ext cx="8559800" cy="11303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77AFB2-8109-8F47-BBDB-FD26342B562E}"/>
                    </a:ext>
                  </a:extLst>
                </p:cNvPr>
                <p:cNvSpPr txBox="1"/>
                <p:nvPr/>
              </p:nvSpPr>
              <p:spPr>
                <a:xfrm>
                  <a:off x="5095167" y="4869740"/>
                  <a:ext cx="7293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𝑳𝒐𝒔𝒔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77AFB2-8109-8F47-BBDB-FD26342B5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167" y="4869740"/>
                  <a:ext cx="72936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780" r="-8475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B82C00-05F7-2248-97E7-7178D6AF0BA5}"/>
              </a:ext>
            </a:extLst>
          </p:cNvPr>
          <p:cNvSpPr/>
          <p:nvPr/>
        </p:nvSpPr>
        <p:spPr>
          <a:xfrm>
            <a:off x="6711041" y="4038404"/>
            <a:ext cx="359229" cy="422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B9FEF-A09B-094A-9E1E-C730E9D4D885}"/>
              </a:ext>
            </a:extLst>
          </p:cNvPr>
          <p:cNvSpPr txBox="1"/>
          <p:nvPr/>
        </p:nvSpPr>
        <p:spPr>
          <a:xfrm>
            <a:off x="8610600" y="4970442"/>
            <a:ext cx="3510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much you penalize the size of the coefficients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E820-8469-B84C-845A-8E23E7B1D0D9}"/>
              </a:ext>
            </a:extLst>
          </p:cNvPr>
          <p:cNvCxnSpPr>
            <a:cxnSpLocks/>
          </p:cNvCxnSpPr>
          <p:nvPr/>
        </p:nvCxnSpPr>
        <p:spPr>
          <a:xfrm>
            <a:off x="7200900" y="4575476"/>
            <a:ext cx="1409700" cy="5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Scope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Supervised Learning: </a:t>
            </a:r>
          </a:p>
          <a:p>
            <a:pPr marL="0" indent="0">
              <a:buNone/>
            </a:pPr>
            <a:r>
              <a:rPr lang="en-GB" sz="2400" b="1" dirty="0"/>
              <a:t>	Classification</a:t>
            </a:r>
          </a:p>
          <a:p>
            <a:endParaRPr lang="en-GB" sz="2400" dirty="0"/>
          </a:p>
          <a:p>
            <a:r>
              <a:rPr lang="en-GB" sz="2400" dirty="0"/>
              <a:t>Models: </a:t>
            </a:r>
          </a:p>
          <a:p>
            <a:pPr marL="0" indent="0">
              <a:buNone/>
            </a:pPr>
            <a:r>
              <a:rPr lang="en-GB" sz="2400" dirty="0"/>
              <a:t>	Logistic Regression, </a:t>
            </a:r>
            <a:r>
              <a:rPr lang="en-GB" sz="2400" dirty="0" err="1"/>
              <a:t>Softmax</a:t>
            </a:r>
            <a:r>
              <a:rPr lang="en-GB" sz="2400" dirty="0"/>
              <a:t> 	Regression, Decision Tree, Random 	Forest</a:t>
            </a:r>
          </a:p>
          <a:p>
            <a:endParaRPr lang="en-GB" sz="2400" dirty="0"/>
          </a:p>
          <a:p>
            <a:r>
              <a:rPr lang="en-GB" sz="2400" dirty="0"/>
              <a:t>ML concepts:</a:t>
            </a:r>
          </a:p>
          <a:p>
            <a:pPr marL="0" indent="0">
              <a:buNone/>
            </a:pPr>
            <a:r>
              <a:rPr lang="en-GB" sz="2400" dirty="0"/>
              <a:t>	Predictive Function, Cost Function, 	Overfitting, Cross Validation, 	Regularization, Bagging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BA065-31A5-5643-B7A9-69DA75F68740}"/>
              </a:ext>
            </a:extLst>
          </p:cNvPr>
          <p:cNvSpPr/>
          <p:nvPr/>
        </p:nvSpPr>
        <p:spPr>
          <a:xfrm>
            <a:off x="7427122" y="1479053"/>
            <a:ext cx="40981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/>
              <a:t>Concept </a:t>
            </a:r>
          </a:p>
          <a:p>
            <a:pPr algn="ctr"/>
            <a:r>
              <a:rPr lang="en-GB" sz="2200" dirty="0"/>
              <a:t>explanation </a:t>
            </a:r>
          </a:p>
          <a:p>
            <a:pPr algn="ctr"/>
            <a:r>
              <a:rPr lang="en-GB" sz="2200" dirty="0"/>
              <a:t> </a:t>
            </a:r>
          </a:p>
          <a:p>
            <a:pPr algn="ctr"/>
            <a:r>
              <a:rPr lang="en-GB" sz="2200" dirty="0"/>
              <a:t>+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Mathematical </a:t>
            </a:r>
          </a:p>
          <a:p>
            <a:pPr algn="ctr"/>
            <a:r>
              <a:rPr lang="en-GB" sz="2200" dirty="0"/>
              <a:t>explanation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+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R Lab </a:t>
            </a:r>
          </a:p>
          <a:p>
            <a:pPr algn="ctr"/>
            <a:r>
              <a:rPr lang="en-GB" sz="2200" dirty="0"/>
              <a:t>exercises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F5269E35-F1ED-C14C-B066-09BE440DBD1B}"/>
              </a:ext>
            </a:extLst>
          </p:cNvPr>
          <p:cNvSpPr/>
          <p:nvPr/>
        </p:nvSpPr>
        <p:spPr>
          <a:xfrm>
            <a:off x="7958138" y="1296987"/>
            <a:ext cx="157162" cy="44608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7A6DB5A3-905B-354A-BF2C-CC56F33A7F33}"/>
              </a:ext>
            </a:extLst>
          </p:cNvPr>
          <p:cNvSpPr/>
          <p:nvPr/>
        </p:nvSpPr>
        <p:spPr>
          <a:xfrm rot="10800000">
            <a:off x="10725146" y="1296987"/>
            <a:ext cx="157162" cy="44608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4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Ridge vs Lasso</a:t>
            </a:r>
          </a:p>
          <a:p>
            <a:endParaRPr lang="en-GB" sz="2400" dirty="0"/>
          </a:p>
          <a:p>
            <a:r>
              <a:rPr lang="en-GB" sz="2400" dirty="0"/>
              <a:t>Difference is in the function that penalizes the coefficients</a:t>
            </a:r>
          </a:p>
          <a:p>
            <a:endParaRPr lang="en-GB" sz="2400" dirty="0"/>
          </a:p>
          <a:p>
            <a:r>
              <a:rPr lang="en-GB" sz="2400" dirty="0"/>
              <a:t>Ridge or L2-norm:  Sum of squares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Lasso or L1-norm:  Sum of absolute val.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C5BA7-952E-C24F-B28E-2F960AEE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8" r="8690" b="45533"/>
          <a:stretch/>
        </p:blipFill>
        <p:spPr>
          <a:xfrm>
            <a:off x="6389916" y="947560"/>
            <a:ext cx="4604658" cy="262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B6BE8-079C-614F-829F-BDDA38CDD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5" t="75356"/>
          <a:stretch/>
        </p:blipFill>
        <p:spPr>
          <a:xfrm>
            <a:off x="6340931" y="4474026"/>
            <a:ext cx="5187043" cy="11892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FA91B-DFD6-EC45-8D50-0D89B1AAAC26}"/>
              </a:ext>
            </a:extLst>
          </p:cNvPr>
          <p:cNvSpPr/>
          <p:nvPr/>
        </p:nvSpPr>
        <p:spPr>
          <a:xfrm>
            <a:off x="6673625" y="4004516"/>
            <a:ext cx="2463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P-norm definition:</a:t>
            </a:r>
          </a:p>
        </p:txBody>
      </p:sp>
    </p:spTree>
    <p:extLst>
      <p:ext uri="{BB962C8B-B14F-4D97-AF65-F5344CB8AC3E}">
        <p14:creationId xmlns:p14="http://schemas.microsoft.com/office/powerpoint/2010/main" val="25367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Ridge vs Lasso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Difference is in the function that penalizes the coefficients</a:t>
            </a:r>
          </a:p>
          <a:p>
            <a:endParaRPr lang="en-GB" sz="2400" dirty="0"/>
          </a:p>
          <a:p>
            <a:r>
              <a:rPr lang="en-GB" sz="2400" dirty="0"/>
              <a:t>Ridge or L2-norm:  </a:t>
            </a:r>
            <a:r>
              <a:rPr lang="en-GB" sz="2400" b="1" dirty="0"/>
              <a:t>Sum of squares</a:t>
            </a:r>
          </a:p>
          <a:p>
            <a:pPr marL="0" indent="0">
              <a:buNone/>
            </a:pPr>
            <a:endParaRPr lang="en-GB" sz="2400" b="1" dirty="0"/>
          </a:p>
          <a:p>
            <a:r>
              <a:rPr lang="en-GB" sz="2400" dirty="0"/>
              <a:t>Lasso or L1-norm:  </a:t>
            </a:r>
            <a:r>
              <a:rPr lang="en-GB" sz="2400" b="1" dirty="0"/>
              <a:t>Sum of absolute val. 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C5BA7-952E-C24F-B28E-2F960AEE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8" r="8690" b="45533"/>
          <a:stretch/>
        </p:blipFill>
        <p:spPr>
          <a:xfrm>
            <a:off x="6389916" y="947560"/>
            <a:ext cx="4604658" cy="262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B6BE8-079C-614F-829F-BDDA38CDD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5" t="75356"/>
          <a:stretch/>
        </p:blipFill>
        <p:spPr>
          <a:xfrm>
            <a:off x="6340931" y="4474026"/>
            <a:ext cx="5187043" cy="11892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FA91B-DFD6-EC45-8D50-0D89B1AAAC26}"/>
              </a:ext>
            </a:extLst>
          </p:cNvPr>
          <p:cNvSpPr/>
          <p:nvPr/>
        </p:nvSpPr>
        <p:spPr>
          <a:xfrm>
            <a:off x="6673625" y="4004516"/>
            <a:ext cx="2463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P-norm definition:</a:t>
            </a:r>
          </a:p>
        </p:txBody>
      </p:sp>
    </p:spTree>
    <p:extLst>
      <p:ext uri="{BB962C8B-B14F-4D97-AF65-F5344CB8AC3E}">
        <p14:creationId xmlns:p14="http://schemas.microsoft.com/office/powerpoint/2010/main" val="383998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Ridge vs Lasso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889D3-2711-ED4E-8943-F9BCEDADD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43"/>
          <a:stretch/>
        </p:blipFill>
        <p:spPr>
          <a:xfrm>
            <a:off x="1255674" y="832753"/>
            <a:ext cx="9680652" cy="53394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77DA3-882F-554B-AD7B-7CFEA551D039}"/>
              </a:ext>
            </a:extLst>
          </p:cNvPr>
          <p:cNvSpPr/>
          <p:nvPr/>
        </p:nvSpPr>
        <p:spPr>
          <a:xfrm>
            <a:off x="2265700" y="6209389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Lasso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AF80F-99AA-4846-88CC-3BA33FD7CE52}"/>
              </a:ext>
            </a:extLst>
          </p:cNvPr>
          <p:cNvSpPr/>
          <p:nvPr/>
        </p:nvSpPr>
        <p:spPr>
          <a:xfrm>
            <a:off x="6988629" y="6218386"/>
            <a:ext cx="1077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Ridge</a:t>
            </a:r>
          </a:p>
        </p:txBody>
      </p:sp>
    </p:spTree>
    <p:extLst>
      <p:ext uri="{BB962C8B-B14F-4D97-AF65-F5344CB8AC3E}">
        <p14:creationId xmlns:p14="http://schemas.microsoft.com/office/powerpoint/2010/main" val="2238803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Why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6968904" cy="4922158"/>
          </a:xfrm>
        </p:spPr>
        <p:txBody>
          <a:bodyPr>
            <a:normAutofit/>
          </a:bodyPr>
          <a:lstStyle/>
          <a:p>
            <a:r>
              <a:rPr lang="en-GB" sz="2400" dirty="0"/>
              <a:t>Data in real life is pathological (e.g. correlated, outliers)</a:t>
            </a:r>
          </a:p>
          <a:p>
            <a:endParaRPr lang="en-GB" sz="2400" dirty="0"/>
          </a:p>
          <a:p>
            <a:r>
              <a:rPr lang="en-GB" sz="2400" dirty="0"/>
              <a:t>Not interested in goodness of fit</a:t>
            </a:r>
          </a:p>
          <a:p>
            <a:endParaRPr lang="en-GB" sz="2400" dirty="0"/>
          </a:p>
          <a:p>
            <a:r>
              <a:rPr lang="en-GB" sz="2400" dirty="0"/>
              <a:t>Also, case </a:t>
            </a:r>
            <a:r>
              <a:rPr lang="en-GB" sz="2400" i="1" dirty="0"/>
              <a:t>p </a:t>
            </a:r>
            <a:r>
              <a:rPr lang="en-GB" sz="2400" dirty="0"/>
              <a:t>&gt; </a:t>
            </a:r>
            <a:r>
              <a:rPr lang="en-GB" sz="2400" i="1" dirty="0"/>
              <a:t>n</a:t>
            </a:r>
          </a:p>
          <a:p>
            <a:endParaRPr lang="en-GB" sz="2400" i="1" dirty="0"/>
          </a:p>
          <a:p>
            <a:pPr lvl="1"/>
            <a:r>
              <a:rPr lang="en-GB" sz="2000" i="1" dirty="0"/>
              <a:t>Solution of linear regression:</a:t>
            </a:r>
          </a:p>
          <a:p>
            <a:pPr lvl="1"/>
            <a:endParaRPr lang="en-GB" sz="2000" i="1" dirty="0"/>
          </a:p>
          <a:p>
            <a:pPr lvl="1"/>
            <a:endParaRPr lang="en-GB" sz="2000" i="1" dirty="0"/>
          </a:p>
          <a:p>
            <a:pPr lvl="1"/>
            <a:r>
              <a:rPr lang="en-GB" sz="2000" i="1" dirty="0"/>
              <a:t>Solution with L2 norm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0EDCF5-94B2-E149-A30B-3A2E13BAB7DF}"/>
                  </a:ext>
                </a:extLst>
              </p:cNvPr>
              <p:cNvSpPr txBox="1"/>
              <p:nvPr/>
            </p:nvSpPr>
            <p:spPr>
              <a:xfrm>
                <a:off x="5036998" y="4280999"/>
                <a:ext cx="2978059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0EDCF5-94B2-E149-A30B-3A2E13BAB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98" y="4280999"/>
                <a:ext cx="2978059" cy="454227"/>
              </a:xfrm>
              <a:prstGeom prst="rect">
                <a:avLst/>
              </a:prstGeom>
              <a:blipFill>
                <a:blip r:embed="rId2"/>
                <a:stretch>
                  <a:fillRect l="-3830" t="-18919" r="-2128" b="-32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D11CE0-31C2-CD4E-A0BF-563419BC0BFF}"/>
                  </a:ext>
                </a:extLst>
              </p:cNvPr>
              <p:cNvSpPr txBox="1"/>
              <p:nvPr/>
            </p:nvSpPr>
            <p:spPr>
              <a:xfrm>
                <a:off x="5036997" y="5278859"/>
                <a:ext cx="4059252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D11CE0-31C2-CD4E-A0BF-563419BC0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97" y="5278859"/>
                <a:ext cx="4059252" cy="454227"/>
              </a:xfrm>
              <a:prstGeom prst="rect">
                <a:avLst/>
              </a:prstGeom>
              <a:blipFill>
                <a:blip r:embed="rId3"/>
                <a:stretch>
                  <a:fillRect l="-2500" t="-19444" r="-1250" b="-36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0E0DF-A62F-3149-BD22-E00B914570AB}"/>
                  </a:ext>
                </a:extLst>
              </p:cNvPr>
              <p:cNvSpPr txBox="1"/>
              <p:nvPr/>
            </p:nvSpPr>
            <p:spPr>
              <a:xfrm>
                <a:off x="9638522" y="4304339"/>
                <a:ext cx="17152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0E0DF-A62F-3149-BD22-E00B9145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522" y="4304339"/>
                <a:ext cx="1715278" cy="430887"/>
              </a:xfrm>
              <a:prstGeom prst="rect">
                <a:avLst/>
              </a:prstGeom>
              <a:blipFill>
                <a:blip r:embed="rId4"/>
                <a:stretch>
                  <a:fillRect l="-3676" t="-5714" r="-1471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555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Lamda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How much we penalize the size of coefficients</a:t>
            </a:r>
          </a:p>
          <a:p>
            <a:endParaRPr lang="en-GB" dirty="0"/>
          </a:p>
          <a:p>
            <a:r>
              <a:rPr lang="en-GB" dirty="0"/>
              <a:t>How to set 𝛌 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(Lab Ex)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03249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69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8FEE8-A724-4249-AC68-CF253E4F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237" y="703450"/>
            <a:ext cx="5680075" cy="483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8B361-1B6C-3A4C-863F-F5BB0051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1" y="1647922"/>
            <a:ext cx="4344839" cy="36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8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811" y="5668443"/>
            <a:ext cx="8377242" cy="4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Not a linear combination, but a a </a:t>
            </a:r>
            <a:r>
              <a:rPr lang="en-GB" sz="2000" b="1" dirty="0"/>
              <a:t>recursive partition of the feature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48207-783A-C742-BD60-FE7A8B50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285871"/>
            <a:ext cx="9004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811" y="5668443"/>
            <a:ext cx="8377242" cy="4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Not a linear combination, but a a </a:t>
            </a:r>
            <a:r>
              <a:rPr lang="en-GB" sz="2000" b="1" dirty="0"/>
              <a:t>recursive partition of the feature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48207-783A-C742-BD60-FE7A8B509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593850" y="1285871"/>
            <a:ext cx="450215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7C637-5ED3-DC4C-8D55-A4D45098E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75" y="1386954"/>
            <a:ext cx="3708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4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36649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339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651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285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58EA90-B890-474C-AAB4-CA79B9F35415}"/>
              </a:ext>
            </a:extLst>
          </p:cNvPr>
          <p:cNvGrpSpPr/>
          <p:nvPr/>
        </p:nvGrpSpPr>
        <p:grpSpPr>
          <a:xfrm>
            <a:off x="3238986" y="4273396"/>
            <a:ext cx="311231" cy="311231"/>
            <a:chOff x="3238986" y="4273396"/>
            <a:chExt cx="311231" cy="31123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25236A-97FA-694A-8B28-98053DE6366D}"/>
                </a:ext>
              </a:extLst>
            </p:cNvPr>
            <p:cNvSpPr txBox="1"/>
            <p:nvPr/>
          </p:nvSpPr>
          <p:spPr>
            <a:xfrm>
              <a:off x="3266734" y="4275435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?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2D186A8F-1B58-1947-86D9-5BB2E2EF172F}"/>
                </a:ext>
              </a:extLst>
            </p:cNvPr>
            <p:cNvSpPr/>
            <p:nvPr/>
          </p:nvSpPr>
          <p:spPr>
            <a:xfrm>
              <a:off x="3238986" y="4273396"/>
              <a:ext cx="311231" cy="311231"/>
            </a:xfrm>
            <a:prstGeom prst="diamond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001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58EA90-B890-474C-AAB4-CA79B9F35415}"/>
              </a:ext>
            </a:extLst>
          </p:cNvPr>
          <p:cNvGrpSpPr/>
          <p:nvPr/>
        </p:nvGrpSpPr>
        <p:grpSpPr>
          <a:xfrm>
            <a:off x="3238986" y="4273396"/>
            <a:ext cx="311231" cy="311231"/>
            <a:chOff x="3238986" y="4273396"/>
            <a:chExt cx="311231" cy="31123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25236A-97FA-694A-8B28-98053DE6366D}"/>
                </a:ext>
              </a:extLst>
            </p:cNvPr>
            <p:cNvSpPr txBox="1"/>
            <p:nvPr/>
          </p:nvSpPr>
          <p:spPr>
            <a:xfrm>
              <a:off x="3266734" y="4275435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?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2D186A8F-1B58-1947-86D9-5BB2E2EF172F}"/>
                </a:ext>
              </a:extLst>
            </p:cNvPr>
            <p:cNvSpPr/>
            <p:nvPr/>
          </p:nvSpPr>
          <p:spPr>
            <a:xfrm>
              <a:off x="3238986" y="4273396"/>
              <a:ext cx="311231" cy="311231"/>
            </a:xfrm>
            <a:prstGeom prst="diamond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65DD2-4094-E543-AE0F-5F179BB111AE}"/>
              </a:ext>
            </a:extLst>
          </p:cNvPr>
          <p:cNvCxnSpPr/>
          <p:nvPr/>
        </p:nvCxnSpPr>
        <p:spPr>
          <a:xfrm>
            <a:off x="7498792" y="5358141"/>
            <a:ext cx="81903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56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que 2">
            <a:extLst>
              <a:ext uri="{FF2B5EF4-FFF2-40B4-BE49-F238E27FC236}">
                <a16:creationId xmlns:a16="http://schemas.microsoft.com/office/drawing/2014/main" id="{5B028C96-F232-414B-8AEC-97E982507776}"/>
              </a:ext>
            </a:extLst>
          </p:cNvPr>
          <p:cNvSpPr/>
          <p:nvPr/>
        </p:nvSpPr>
        <p:spPr>
          <a:xfrm>
            <a:off x="3162389" y="4178983"/>
            <a:ext cx="515760" cy="515760"/>
          </a:xfrm>
          <a:prstGeom prst="plaque">
            <a:avLst>
              <a:gd name="adj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65DD2-4094-E543-AE0F-5F179BB111AE}"/>
              </a:ext>
            </a:extLst>
          </p:cNvPr>
          <p:cNvCxnSpPr/>
          <p:nvPr/>
        </p:nvCxnSpPr>
        <p:spPr>
          <a:xfrm>
            <a:off x="7498792" y="5358141"/>
            <a:ext cx="81903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D83F69F-7722-2341-86F7-38E01481B16D}"/>
              </a:ext>
            </a:extLst>
          </p:cNvPr>
          <p:cNvSpPr/>
          <p:nvPr/>
        </p:nvSpPr>
        <p:spPr>
          <a:xfrm>
            <a:off x="3315158" y="43321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067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R1 )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R2 )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R3 )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R5 )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R4 )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8415A5-5119-5846-B5C4-A90632FF5C62}"/>
              </a:ext>
            </a:extLst>
          </p:cNvPr>
          <p:cNvSpPr txBox="1"/>
          <p:nvPr/>
        </p:nvSpPr>
        <p:spPr>
          <a:xfrm>
            <a:off x="2025085" y="435860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R1 )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48B19-7B02-CB46-A05D-E61CC6390490}"/>
              </a:ext>
            </a:extLst>
          </p:cNvPr>
          <p:cNvSpPr txBox="1"/>
          <p:nvPr/>
        </p:nvSpPr>
        <p:spPr>
          <a:xfrm>
            <a:off x="3212884" y="440650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R2 )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3275E0-2DFF-F040-946D-CB7BDF3EA692}"/>
              </a:ext>
            </a:extLst>
          </p:cNvPr>
          <p:cNvSpPr txBox="1"/>
          <p:nvPr/>
        </p:nvSpPr>
        <p:spPr>
          <a:xfrm>
            <a:off x="5414387" y="444701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R3 )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EDCA9-9612-AF4D-8A01-2F7FA805AB72}"/>
              </a:ext>
            </a:extLst>
          </p:cNvPr>
          <p:cNvSpPr txBox="1"/>
          <p:nvPr/>
        </p:nvSpPr>
        <p:spPr>
          <a:xfrm>
            <a:off x="4860267" y="183136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R4 )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315FEA-ADF8-B747-A90A-40BE686FC74C}"/>
              </a:ext>
            </a:extLst>
          </p:cNvPr>
          <p:cNvSpPr txBox="1"/>
          <p:nvPr/>
        </p:nvSpPr>
        <p:spPr>
          <a:xfrm>
            <a:off x="3299765" y="153133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R5 )</a:t>
            </a:r>
          </a:p>
        </p:txBody>
      </p:sp>
    </p:spTree>
    <p:extLst>
      <p:ext uri="{BB962C8B-B14F-4D97-AF65-F5344CB8AC3E}">
        <p14:creationId xmlns:p14="http://schemas.microsoft.com/office/powerpoint/2010/main" val="290505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8415A5-5119-5846-B5C4-A90632FF5C62}"/>
              </a:ext>
            </a:extLst>
          </p:cNvPr>
          <p:cNvSpPr txBox="1"/>
          <p:nvPr/>
        </p:nvSpPr>
        <p:spPr>
          <a:xfrm>
            <a:off x="2025085" y="435860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R1 )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48B19-7B02-CB46-A05D-E61CC6390490}"/>
              </a:ext>
            </a:extLst>
          </p:cNvPr>
          <p:cNvSpPr txBox="1"/>
          <p:nvPr/>
        </p:nvSpPr>
        <p:spPr>
          <a:xfrm>
            <a:off x="3212884" y="440650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R2 )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3275E0-2DFF-F040-946D-CB7BDF3EA692}"/>
              </a:ext>
            </a:extLst>
          </p:cNvPr>
          <p:cNvSpPr txBox="1"/>
          <p:nvPr/>
        </p:nvSpPr>
        <p:spPr>
          <a:xfrm>
            <a:off x="5414387" y="444701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R3 )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EDCA9-9612-AF4D-8A01-2F7FA805AB72}"/>
              </a:ext>
            </a:extLst>
          </p:cNvPr>
          <p:cNvSpPr txBox="1"/>
          <p:nvPr/>
        </p:nvSpPr>
        <p:spPr>
          <a:xfrm>
            <a:off x="4860267" y="183136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R4 )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315FEA-ADF8-B747-A90A-40BE686FC74C}"/>
              </a:ext>
            </a:extLst>
          </p:cNvPr>
          <p:cNvSpPr txBox="1"/>
          <p:nvPr/>
        </p:nvSpPr>
        <p:spPr>
          <a:xfrm>
            <a:off x="3299765" y="153133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R5 )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A99A2A-C141-7C4F-957A-43E65C07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65" y="2757505"/>
            <a:ext cx="4053956" cy="15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72057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8415A5-5119-5846-B5C4-A90632FF5C62}"/>
              </a:ext>
            </a:extLst>
          </p:cNvPr>
          <p:cNvSpPr txBox="1"/>
          <p:nvPr/>
        </p:nvSpPr>
        <p:spPr>
          <a:xfrm>
            <a:off x="2025085" y="43586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( 1, 0 )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48B19-7B02-CB46-A05D-E61CC6390490}"/>
              </a:ext>
            </a:extLst>
          </p:cNvPr>
          <p:cNvSpPr txBox="1"/>
          <p:nvPr/>
        </p:nvSpPr>
        <p:spPr>
          <a:xfrm>
            <a:off x="3212210" y="470711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( 3/4 , 1/4 )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3275E0-2DFF-F040-946D-CB7BDF3EA692}"/>
              </a:ext>
            </a:extLst>
          </p:cNvPr>
          <p:cNvSpPr txBox="1"/>
          <p:nvPr/>
        </p:nvSpPr>
        <p:spPr>
          <a:xfrm>
            <a:off x="5414387" y="44470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( 3/4 , 1/4)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EDCA9-9612-AF4D-8A01-2F7FA805AB72}"/>
              </a:ext>
            </a:extLst>
          </p:cNvPr>
          <p:cNvSpPr txBox="1"/>
          <p:nvPr/>
        </p:nvSpPr>
        <p:spPr>
          <a:xfrm>
            <a:off x="4860267" y="18313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( 4/5, 1/5 )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315FEA-ADF8-B747-A90A-40BE686FC74C}"/>
              </a:ext>
            </a:extLst>
          </p:cNvPr>
          <p:cNvSpPr txBox="1"/>
          <p:nvPr/>
        </p:nvSpPr>
        <p:spPr>
          <a:xfrm>
            <a:off x="3299765" y="15313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0 )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BE78BDF-99FB-104D-A699-1ECCD9FD9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498" y="1222634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GB" sz="2400" dirty="0"/>
              <a:t>Misclassification</a:t>
            </a:r>
          </a:p>
          <a:p>
            <a:pPr marL="457200" indent="-457200">
              <a:buFont typeface="+mj-lt"/>
              <a:buAutoNum type="alphaUcPeriod"/>
            </a:pPr>
            <a:endParaRPr lang="en-GB" sz="2400" dirty="0"/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Measurement of Purity</a:t>
            </a:r>
          </a:p>
          <a:p>
            <a:pPr marL="457200" indent="-457200">
              <a:buFont typeface="+mj-lt"/>
              <a:buAutoNum type="alphaUcPeriod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Gini Index: 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Cross-Entropy: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CBB64E-EF1D-704E-A077-11E84BEA242D}"/>
              </a:ext>
            </a:extLst>
          </p:cNvPr>
          <p:cNvCxnSpPr>
            <a:cxnSpLocks/>
          </p:cNvCxnSpPr>
          <p:nvPr/>
        </p:nvCxnSpPr>
        <p:spPr>
          <a:xfrm>
            <a:off x="7047498" y="1439832"/>
            <a:ext cx="2861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93816F4-D281-7C47-8967-352B0FFF96B4}"/>
              </a:ext>
            </a:extLst>
          </p:cNvPr>
          <p:cNvSpPr txBox="1"/>
          <p:nvPr/>
        </p:nvSpPr>
        <p:spPr>
          <a:xfrm>
            <a:off x="3943921" y="664700"/>
            <a:ext cx="23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p=success , q=failure 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2CD9B8-E692-F54A-80C6-36DBCA4F71A9}"/>
                  </a:ext>
                </a:extLst>
              </p:cNvPr>
              <p:cNvSpPr/>
              <p:nvPr/>
            </p:nvSpPr>
            <p:spPr>
              <a:xfrm>
                <a:off x="9855088" y="2683108"/>
                <a:ext cx="1224310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2CD9B8-E692-F54A-80C6-36DBCA4F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88" y="2683108"/>
                <a:ext cx="1224310" cy="902555"/>
              </a:xfrm>
              <a:prstGeom prst="rect">
                <a:avLst/>
              </a:prstGeom>
              <a:blipFill>
                <a:blip r:embed="rId3"/>
                <a:stretch>
                  <a:fillRect l="-59794" t="-90278" b="-14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D1834DB-BF2F-A843-BB73-182B38BAE391}"/>
                  </a:ext>
                </a:extLst>
              </p:cNvPr>
              <p:cNvSpPr/>
              <p:nvPr/>
            </p:nvSpPr>
            <p:spPr>
              <a:xfrm>
                <a:off x="9639212" y="4055902"/>
                <a:ext cx="1925079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D1834DB-BF2F-A843-BB73-182B38BAE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12" y="4055902"/>
                <a:ext cx="1925079" cy="902555"/>
              </a:xfrm>
              <a:prstGeom prst="rect">
                <a:avLst/>
              </a:prstGeom>
              <a:blipFill>
                <a:blip r:embed="rId4"/>
                <a:stretch>
                  <a:fillRect l="-26797" t="-90278" b="-14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865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1808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2"/>
            <a:ext cx="10515600" cy="2363791"/>
          </a:xfrm>
        </p:spPr>
        <p:txBody>
          <a:bodyPr>
            <a:normAutofit fontScale="90000"/>
          </a:bodyPr>
          <a:lstStyle/>
          <a:p>
            <a:r>
              <a:rPr lang="en-GB" dirty="0"/>
              <a:t>The </a:t>
            </a:r>
            <a:br>
              <a:rPr lang="en-GB" dirty="0"/>
            </a:br>
            <a:r>
              <a:rPr lang="en-GB" dirty="0"/>
              <a:t>Multidimensional </a:t>
            </a:r>
            <a:br>
              <a:rPr lang="en-GB" dirty="0"/>
            </a:br>
            <a:r>
              <a:rPr lang="en-GB" dirty="0"/>
              <a:t>(Data) </a:t>
            </a:r>
            <a:br>
              <a:rPr lang="en-GB" dirty="0"/>
            </a:br>
            <a:r>
              <a:rPr lang="en-GB" dirty="0"/>
              <a:t>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1BF2A-ED35-0B4C-BE40-E80B26047595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6EF10-DEC5-E34A-888C-C3484D7D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6" y="1063231"/>
            <a:ext cx="7300908" cy="54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4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Parameter Estimation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46EE4DE-DF95-664B-9369-DD9B9E96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= Growing a Tree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Parameters: Splits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C00000"/>
                </a:solidFill>
              </a:rPr>
              <a:t>Too expensive </a:t>
            </a:r>
            <a:r>
              <a:rPr lang="en-GB" sz="2400" dirty="0"/>
              <a:t>to find optimal splits (recursive nature)</a:t>
            </a:r>
          </a:p>
          <a:p>
            <a:endParaRPr lang="en-GB" sz="2400" dirty="0"/>
          </a:p>
          <a:p>
            <a:r>
              <a:rPr lang="en-GB" sz="2400" dirty="0"/>
              <a:t>Solution: </a:t>
            </a:r>
            <a:r>
              <a:rPr lang="en-GB" sz="2400" b="1" dirty="0"/>
              <a:t>Greedy approach </a:t>
            </a:r>
          </a:p>
          <a:p>
            <a:endParaRPr lang="en-GB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D856DE8-1C72-9841-BD17-A228B57BBED4}"/>
              </a:ext>
            </a:extLst>
          </p:cNvPr>
          <p:cNvSpPr txBox="1">
            <a:spLocks/>
          </p:cNvSpPr>
          <p:nvPr/>
        </p:nvSpPr>
        <p:spPr>
          <a:xfrm>
            <a:off x="6283294" y="1253331"/>
            <a:ext cx="5586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At each step select the </a:t>
            </a:r>
            <a:r>
              <a:rPr lang="en-GB" sz="2400" b="1" dirty="0"/>
              <a:t>variable</a:t>
            </a:r>
            <a:r>
              <a:rPr lang="en-GB" sz="2400" dirty="0"/>
              <a:t> and the </a:t>
            </a:r>
            <a:r>
              <a:rPr lang="en-GB" sz="2400" b="1" dirty="0"/>
              <a:t>split</a:t>
            </a:r>
            <a:r>
              <a:rPr lang="en-GB" sz="2400" dirty="0"/>
              <a:t> that </a:t>
            </a:r>
            <a:r>
              <a:rPr lang="en-GB" sz="2400" b="1" dirty="0"/>
              <a:t>decreases</a:t>
            </a:r>
            <a:r>
              <a:rPr lang="en-GB" sz="2400" dirty="0"/>
              <a:t> the </a:t>
            </a:r>
            <a:r>
              <a:rPr lang="en-GB" sz="2400" b="1" dirty="0"/>
              <a:t>Gini index or Cross-Entropy the most</a:t>
            </a:r>
            <a:r>
              <a:rPr lang="en-GB" sz="2400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Continue until a small number of training samples (e.g. ≤ 5) are left on each leaf</a:t>
            </a:r>
          </a:p>
        </p:txBody>
      </p:sp>
    </p:spTree>
    <p:extLst>
      <p:ext uri="{BB962C8B-B14F-4D97-AF65-F5344CB8AC3E}">
        <p14:creationId xmlns:p14="http://schemas.microsoft.com/office/powerpoint/2010/main" val="2896446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Parameter Estimation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696807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Growing a Tree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10433239" cy="294452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SG" sz="2400" dirty="0"/>
                  <a:t>Grow a tree until all leaves contain a small number of training samples. (i.e. </a:t>
                </a:r>
                <a:r>
                  <a:rPr lang="en-SG" sz="2400" b="1" dirty="0">
                    <a:solidFill>
                      <a:srgbClr val="C00000"/>
                    </a:solidFill>
                  </a:rPr>
                  <a:t>overfitting</a:t>
                </a:r>
                <a:r>
                  <a:rPr lang="en-SG" sz="2400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SG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SG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Pruning the Tree</a:t>
                </a:r>
                <a:r>
                  <a:rPr lang="en-SG" sz="2400" dirty="0"/>
                  <a:t>: Find a sub-tree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of the overfitted tree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that minimizes: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SG" sz="2400" dirty="0"/>
              </a:p>
              <a:p>
                <a:pPr marL="0" indent="0">
                  <a:buNone/>
                </a:pPr>
                <a:r>
                  <a:rPr lang="en-SG" sz="2400" dirty="0"/>
                  <a:t>			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↦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SG" sz="2400" dirty="0"/>
                  <a:t> </a:t>
                </a:r>
              </a:p>
              <a:p>
                <a:endParaRPr lang="en-SG" dirty="0"/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10433239" cy="2944527"/>
              </a:xfrm>
              <a:blipFill>
                <a:blip r:embed="rId2"/>
                <a:stretch>
                  <a:fillRect l="-851" t="-2575" r="-3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6C4725-F458-FB41-9CA3-981AB36855E3}"/>
              </a:ext>
            </a:extLst>
          </p:cNvPr>
          <p:cNvSpPr txBox="1">
            <a:spLocks/>
          </p:cNvSpPr>
          <p:nvPr/>
        </p:nvSpPr>
        <p:spPr>
          <a:xfrm>
            <a:off x="509582" y="5209007"/>
            <a:ext cx="5586418" cy="64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To do: Lab Ex. 3 (Tree)</a:t>
            </a:r>
          </a:p>
        </p:txBody>
      </p:sp>
    </p:spTree>
    <p:extLst>
      <p:ext uri="{BB962C8B-B14F-4D97-AF65-F5344CB8AC3E}">
        <p14:creationId xmlns:p14="http://schemas.microsoft.com/office/powerpoint/2010/main" val="3796035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r>
              <a:rPr lang="en-GB" sz="2400" dirty="0"/>
              <a:t>Easy to interpret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Can be displayed graphically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F8A8F-C300-BE4C-95B7-D9B833C276CB}"/>
              </a:ext>
            </a:extLst>
          </p:cNvPr>
          <p:cNvSpPr txBox="1">
            <a:spLocks/>
          </p:cNvSpPr>
          <p:nvPr/>
        </p:nvSpPr>
        <p:spPr>
          <a:xfrm>
            <a:off x="6223333" y="1282699"/>
            <a:ext cx="5586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>
                <a:solidFill>
                  <a:srgbClr val="C00000"/>
                </a:solidFill>
              </a:rPr>
              <a:t>Disadvantages</a:t>
            </a:r>
          </a:p>
          <a:p>
            <a:r>
              <a:rPr lang="en-GB" sz="2400" dirty="0"/>
              <a:t>Generally not good performance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Extremely sensitive to the training examples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422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87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Bias vs.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1" y="1282699"/>
            <a:ext cx="10744811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Prediction error </a:t>
            </a:r>
            <a:r>
              <a:rPr lang="en-GB" sz="2400" dirty="0"/>
              <a:t>can be decomposed into a </a:t>
            </a:r>
            <a:r>
              <a:rPr lang="en-GB" sz="2400" b="1" dirty="0"/>
              <a:t>bias error </a:t>
            </a:r>
            <a:r>
              <a:rPr lang="en-GB" sz="2400" dirty="0"/>
              <a:t>and a </a:t>
            </a:r>
            <a:r>
              <a:rPr lang="en-GB" sz="2400" b="1" dirty="0"/>
              <a:t>variance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53A63-F14C-B341-9B9B-633204CADA72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9A815-0A7B-894A-AED5-E198CBAF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1" y="2089002"/>
            <a:ext cx="4109797" cy="3784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B6AAB-46A9-6045-A718-30B5719C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63" y="2183131"/>
            <a:ext cx="6811873" cy="37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6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Bagging = Bootstrap Aggregating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9938562" cy="4351338"/>
          </a:xfrm>
        </p:spPr>
        <p:txBody>
          <a:bodyPr>
            <a:normAutofit/>
          </a:bodyPr>
          <a:lstStyle/>
          <a:p>
            <a:endParaRPr lang="en-GB" sz="2400" b="1" dirty="0"/>
          </a:p>
          <a:p>
            <a:r>
              <a:rPr lang="en-GB" sz="2400" b="1" dirty="0"/>
              <a:t>Bootstrap samples</a:t>
            </a:r>
            <a:r>
              <a:rPr lang="en-GB" sz="2400" dirty="0"/>
              <a:t>: subsets of data chosen randomly </a:t>
            </a:r>
            <a:r>
              <a:rPr lang="en-GB" sz="2400" b="1" dirty="0"/>
              <a:t>with replacement</a:t>
            </a:r>
            <a:r>
              <a:rPr lang="en-GB" sz="2400" dirty="0"/>
              <a:t>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48B46-0982-354E-8FF0-7A3DECFE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94" y="2630220"/>
            <a:ext cx="9989695" cy="31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46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Bagging = Bootstrap Aggregating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A6F01-CA26-DD4A-8B98-55759E45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04" y="1338236"/>
            <a:ext cx="9080084" cy="54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1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Bagging </a:t>
            </a:r>
            <a:br>
              <a:rPr lang="en-GB" dirty="0"/>
            </a:br>
            <a:r>
              <a:rPr lang="en-GB" dirty="0"/>
              <a:t>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6CC31-59B8-2A4D-B7E2-10988FF9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63" y="23030"/>
            <a:ext cx="7093298" cy="68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8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Bagging Trees with </a:t>
            </a:r>
            <a:r>
              <a:rPr lang="en-GB" sz="2400" b="1" dirty="0"/>
              <a:t>random subset </a:t>
            </a:r>
            <a:r>
              <a:rPr lang="en-GB" sz="2400" dirty="0"/>
              <a:t>of </a:t>
            </a:r>
            <a:r>
              <a:rPr lang="en-GB" sz="2400" b="1" dirty="0"/>
              <a:t>predictors</a:t>
            </a:r>
          </a:p>
          <a:p>
            <a:endParaRPr lang="en-GB" sz="2400" dirty="0"/>
          </a:p>
          <a:p>
            <a:r>
              <a:rPr lang="en-GB" sz="2400" dirty="0"/>
              <a:t>Make trees less correlated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SG" sz="2400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SG" sz="2000" dirty="0"/>
              <a:t>Easy to implement</a:t>
            </a:r>
          </a:p>
          <a:p>
            <a:pPr lvl="1"/>
            <a:r>
              <a:rPr lang="en-SG" sz="2000" dirty="0"/>
              <a:t>No need of dummy variables </a:t>
            </a:r>
          </a:p>
          <a:p>
            <a:pPr lvl="1"/>
            <a:r>
              <a:rPr lang="en-SG" sz="2000" dirty="0"/>
              <a:t>No need of scaling variables</a:t>
            </a:r>
          </a:p>
          <a:p>
            <a:pPr lvl="1"/>
            <a:r>
              <a:rPr lang="en-SG" sz="2000" dirty="0"/>
              <a:t>Feature correlation ok</a:t>
            </a:r>
          </a:p>
          <a:p>
            <a:pPr lvl="1"/>
            <a:r>
              <a:rPr lang="en-SG" sz="2000" dirty="0"/>
              <a:t>No hard model assumptions</a:t>
            </a:r>
          </a:p>
          <a:p>
            <a:pPr lvl="1"/>
            <a:r>
              <a:rPr lang="en-SG" sz="2000" dirty="0"/>
              <a:t>General good performance</a:t>
            </a:r>
          </a:p>
          <a:p>
            <a:pPr lvl="1"/>
            <a:r>
              <a:rPr lang="en-SG" sz="2000" dirty="0"/>
              <a:t>Probabilistic output</a:t>
            </a:r>
          </a:p>
          <a:p>
            <a:pPr lvl="1"/>
            <a:r>
              <a:rPr lang="en-SG" sz="2000" dirty="0"/>
              <a:t>Variable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B8EA-3C77-8143-9F64-DC407201588E}"/>
              </a:ext>
            </a:extLst>
          </p:cNvPr>
          <p:cNvSpPr/>
          <p:nvPr/>
        </p:nvSpPr>
        <p:spPr>
          <a:xfrm>
            <a:off x="6695607" y="1020112"/>
            <a:ext cx="483183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/>
              <a:t>Algorithm</a:t>
            </a:r>
          </a:p>
          <a:p>
            <a:endParaRPr lang="en-GB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Select </a:t>
            </a:r>
            <a:r>
              <a:rPr lang="en-SG" sz="2200" i="1" dirty="0"/>
              <a:t>m</a:t>
            </a:r>
            <a:r>
              <a:rPr lang="en-SG" sz="2200" dirty="0"/>
              <a:t> predictors at random </a:t>
            </a:r>
            <a:r>
              <a:rPr lang="en-SG" sz="2400" dirty="0"/>
              <a:t>from</a:t>
            </a:r>
            <a:r>
              <a:rPr lang="en-SG" sz="2200" dirty="0"/>
              <a:t> the </a:t>
            </a:r>
            <a:r>
              <a:rPr lang="en-SG" sz="2200" i="1" dirty="0"/>
              <a:t>p</a:t>
            </a:r>
            <a:r>
              <a:rPr lang="en-SG" sz="2200" dirty="0"/>
              <a:t> available predictors.</a:t>
            </a:r>
          </a:p>
          <a:p>
            <a:pPr marL="914400" lvl="1" indent="-457200">
              <a:buFont typeface="+mj-lt"/>
              <a:buAutoNum type="arabicPeriod"/>
            </a:pPr>
            <a:endParaRPr lang="en-SG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Pick the best variable/split-point among the </a:t>
            </a:r>
            <a:r>
              <a:rPr lang="en-SG" sz="2200" i="1" dirty="0"/>
              <a:t>m</a:t>
            </a:r>
            <a:r>
              <a:rPr lang="en-SG" sz="22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SG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Split the node into two daughter nodes.</a:t>
            </a:r>
          </a:p>
          <a:p>
            <a:pPr marL="914400" lvl="1" indent="-457200">
              <a:buFont typeface="+mj-lt"/>
              <a:buAutoNum type="arabicPeriod"/>
            </a:pPr>
            <a:endParaRPr lang="en-SG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Iterate until a full tree is grown</a:t>
            </a:r>
          </a:p>
          <a:p>
            <a:pPr lvl="1"/>
            <a:endParaRPr lang="en-GB" sz="2200" dirty="0"/>
          </a:p>
          <a:p>
            <a:r>
              <a:rPr lang="en-GB" sz="2200" dirty="0"/>
              <a:t> *</a:t>
            </a:r>
            <a:r>
              <a:rPr lang="en-SG" sz="2200" dirty="0"/>
              <a:t>In practice </a:t>
            </a:r>
            <a:r>
              <a:rPr lang="en-SG" sz="2200" i="1" dirty="0"/>
              <a:t>m</a:t>
            </a:r>
            <a:r>
              <a:rPr lang="en-SG" sz="2200" dirty="0"/>
              <a:t> = sqrt(</a:t>
            </a:r>
            <a:r>
              <a:rPr lang="en-SG" sz="2200" i="1" dirty="0"/>
              <a:t>p</a:t>
            </a:r>
            <a:r>
              <a:rPr lang="en-SG" sz="2200" dirty="0"/>
              <a:t>) is often a reasonable choice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3269E-12F0-1B4E-BF8A-2C6B2503D4AE}"/>
              </a:ext>
            </a:extLst>
          </p:cNvPr>
          <p:cNvSpPr/>
          <p:nvPr/>
        </p:nvSpPr>
        <p:spPr>
          <a:xfrm>
            <a:off x="845033" y="5987018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(Lab Ex. 5)</a:t>
            </a:r>
          </a:p>
        </p:txBody>
      </p:sp>
    </p:spTree>
    <p:extLst>
      <p:ext uri="{BB962C8B-B14F-4D97-AF65-F5344CB8AC3E}">
        <p14:creationId xmlns:p14="http://schemas.microsoft.com/office/powerpoint/2010/main" val="299897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General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Problem Setting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/ Predictive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Cost / Loss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Parameter Estimation (Learning)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Validation / Generalization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</p:spTree>
    <p:extLst>
      <p:ext uri="{BB962C8B-B14F-4D97-AF65-F5344CB8AC3E}">
        <p14:creationId xmlns:p14="http://schemas.microsoft.com/office/powerpoint/2010/main" val="1932655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Bonus Datasets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64458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Handwritten Digit Recognition </a:t>
            </a:r>
          </a:p>
          <a:p>
            <a:pPr marL="0" indent="0">
              <a:buNone/>
            </a:pPr>
            <a:r>
              <a:rPr lang="en-GB" sz="2400" dirty="0"/>
              <a:t>(</a:t>
            </a:r>
            <a:r>
              <a:rPr lang="en-GB" sz="2400" dirty="0" err="1"/>
              <a:t>mnist</a:t>
            </a:r>
            <a:r>
              <a:rPr lang="en-GB" sz="2400" dirty="0"/>
              <a:t> dataset)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28x28 pixels</a:t>
            </a:r>
          </a:p>
          <a:p>
            <a:r>
              <a:rPr lang="en-GB" sz="2400" dirty="0"/>
              <a:t>0-255 pixel value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4299D-BFDC-5545-A88C-1DE34BD1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78" y="1944686"/>
            <a:ext cx="67310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067E3-D0B3-D64F-9261-642843C8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70" y="4378324"/>
            <a:ext cx="1363972" cy="13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54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Bonus Datasets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2646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Swissmetro</a:t>
            </a:r>
            <a:r>
              <a:rPr lang="en-GB" sz="2400" dirty="0"/>
              <a:t> dataset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RP survey of mode choice in Switzerland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3 Labels: Rail, </a:t>
            </a:r>
            <a:r>
              <a:rPr lang="en-GB" sz="2400" dirty="0" err="1"/>
              <a:t>Swissmetro</a:t>
            </a:r>
            <a:r>
              <a:rPr lang="en-GB" sz="2400" dirty="0"/>
              <a:t>, Car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1FC6-3708-E644-A511-BA746C18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7675"/>
            <a:ext cx="5294366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73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Bonus: Neural Networks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008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Multilayer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From </a:t>
            </a:r>
            <a:r>
              <a:rPr lang="en-GB" dirty="0" err="1"/>
              <a:t>Softmax</a:t>
            </a:r>
            <a:r>
              <a:rPr lang="en-GB" dirty="0"/>
              <a:t> Regression to the Multilayer Perceptron</a:t>
            </a:r>
          </a:p>
          <a:p>
            <a:r>
              <a:rPr lang="en-GB" dirty="0"/>
              <a:t>Linear combination + 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2040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8. 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0148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General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Problem Setting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/ Predictive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Cost / Loss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Parameter Estimation (Learning)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Validation / Generalization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309929-840E-FB47-99CF-6B013244FBD3}"/>
              </a:ext>
            </a:extLst>
          </p:cNvPr>
          <p:cNvSpPr txBox="1">
            <a:spLocks/>
          </p:cNvSpPr>
          <p:nvPr/>
        </p:nvSpPr>
        <p:spPr>
          <a:xfrm>
            <a:off x="6181733" y="1304922"/>
            <a:ext cx="5586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Regression { x , y } , y e R, x e </a:t>
            </a:r>
            <a:r>
              <a:rPr lang="en-GB" sz="2400" dirty="0" err="1"/>
              <a:t>Rp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Y^ = b0 + b1*x1 + b2 +x2 … (Linear model)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MSE(b) -&gt; sum(</a:t>
            </a:r>
            <a:r>
              <a:rPr lang="en-GB" sz="2400" dirty="0" err="1"/>
              <a:t>y_hat</a:t>
            </a:r>
            <a:r>
              <a:rPr lang="en-GB" sz="2400" dirty="0"/>
              <a:t> - y)^2 / N (Mean Squared Error)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 -&gt;  ( X T X )-1 ( X T y )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Mean Squared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56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Problem Setting</a:t>
            </a:r>
          </a:p>
          <a:p>
            <a:endParaRPr lang="en-GB" dirty="0"/>
          </a:p>
          <a:p>
            <a:r>
              <a:rPr lang="en-GB" dirty="0"/>
              <a:t>Probabilistic vs Non probabilistic output</a:t>
            </a:r>
          </a:p>
          <a:p>
            <a:endParaRPr lang="en-GB" dirty="0"/>
          </a:p>
          <a:p>
            <a:r>
              <a:rPr lang="en-GB" dirty="0"/>
              <a:t>Confusion Matrix</a:t>
            </a:r>
          </a:p>
          <a:p>
            <a:endParaRPr lang="en-GB" dirty="0"/>
          </a:p>
          <a:p>
            <a:r>
              <a:rPr lang="en-GB" dirty="0"/>
              <a:t>Accuracy</a:t>
            </a:r>
          </a:p>
          <a:p>
            <a:endParaRPr lang="en-GB" dirty="0"/>
          </a:p>
          <a:p>
            <a:r>
              <a:rPr lang="en-GB" dirty="0"/>
              <a:t>AUC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</p:spTree>
    <p:extLst>
      <p:ext uri="{BB962C8B-B14F-4D97-AF65-F5344CB8AC3E}">
        <p14:creationId xmlns:p14="http://schemas.microsoft.com/office/powerpoint/2010/main" val="168939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7564</TotalTime>
  <Words>2665</Words>
  <Application>Microsoft Macintosh PowerPoint</Application>
  <PresentationFormat>Widescreen</PresentationFormat>
  <Paragraphs>982</Paragraphs>
  <Slides>73</Slides>
  <Notes>38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Theme</vt:lpstr>
      <vt:lpstr>Machine Learning Day</vt:lpstr>
      <vt:lpstr>Machine Learning</vt:lpstr>
      <vt:lpstr>Types of Learning</vt:lpstr>
      <vt:lpstr>Scope of this course</vt:lpstr>
      <vt:lpstr>Sections</vt:lpstr>
      <vt:lpstr>The  Multidimensional  (Data)  Space</vt:lpstr>
      <vt:lpstr>General Strategy</vt:lpstr>
      <vt:lpstr>General Strategy</vt:lpstr>
      <vt:lpstr>Classification</vt:lpstr>
      <vt:lpstr>Model Validation / Generalization</vt:lpstr>
      <vt:lpstr>Cross Validation</vt:lpstr>
      <vt:lpstr>Cross Validation</vt:lpstr>
      <vt:lpstr>Cross Validation</vt:lpstr>
      <vt:lpstr>Sections</vt:lpstr>
      <vt:lpstr>Logistic Regression</vt:lpstr>
      <vt:lpstr>Setting</vt:lpstr>
      <vt:lpstr>Logistic Regression</vt:lpstr>
      <vt:lpstr>Predictive Function</vt:lpstr>
      <vt:lpstr>Logistic Regression</vt:lpstr>
      <vt:lpstr>Loss Function</vt:lpstr>
      <vt:lpstr>Maximum Likelihood Estimation</vt:lpstr>
      <vt:lpstr>Logistic Regression</vt:lpstr>
      <vt:lpstr>Logistic Regression</vt:lpstr>
      <vt:lpstr>Logistic Regression</vt:lpstr>
      <vt:lpstr>Sections</vt:lpstr>
      <vt:lpstr>Basis Functions</vt:lpstr>
      <vt:lpstr>Sections</vt:lpstr>
      <vt:lpstr>Softmax Regression</vt:lpstr>
      <vt:lpstr>Setting</vt:lpstr>
      <vt:lpstr>Softmax Regression</vt:lpstr>
      <vt:lpstr>Predictive Function</vt:lpstr>
      <vt:lpstr>Softmax Regression</vt:lpstr>
      <vt:lpstr>Loss Function</vt:lpstr>
      <vt:lpstr>Softmax Regression</vt:lpstr>
      <vt:lpstr>Parameter Estimation</vt:lpstr>
      <vt:lpstr>Softmax Regression</vt:lpstr>
      <vt:lpstr>Relation to Neural Networks</vt:lpstr>
      <vt:lpstr>Sections</vt:lpstr>
      <vt:lpstr>Regularization</vt:lpstr>
      <vt:lpstr>Regularization</vt:lpstr>
      <vt:lpstr>Ridge vs Lasso</vt:lpstr>
      <vt:lpstr>Ridge vs Lasso</vt:lpstr>
      <vt:lpstr>Why does it work?</vt:lpstr>
      <vt:lpstr>Lamda</vt:lpstr>
      <vt:lpstr>Sections</vt:lpstr>
      <vt:lpstr>Decision Trees</vt:lpstr>
      <vt:lpstr>Decision Trees</vt:lpstr>
      <vt:lpstr>Decision Trees</vt:lpstr>
      <vt:lpstr>Decision Trees</vt:lpstr>
      <vt:lpstr>Predictive Function</vt:lpstr>
      <vt:lpstr>Predictive Function</vt:lpstr>
      <vt:lpstr>Predictive Function</vt:lpstr>
      <vt:lpstr>Predictive Function</vt:lpstr>
      <vt:lpstr>Predictive Function</vt:lpstr>
      <vt:lpstr>Predictive Function</vt:lpstr>
      <vt:lpstr>Predictive Function</vt:lpstr>
      <vt:lpstr>Decision Trees</vt:lpstr>
      <vt:lpstr>Loss function</vt:lpstr>
      <vt:lpstr>Decision Trees</vt:lpstr>
      <vt:lpstr>Parameter Estimation</vt:lpstr>
      <vt:lpstr>Decision Trees</vt:lpstr>
      <vt:lpstr>Growing a Tree in practice</vt:lpstr>
      <vt:lpstr>Decision Trees</vt:lpstr>
      <vt:lpstr>Sections</vt:lpstr>
      <vt:lpstr>Bias vs. Variance</vt:lpstr>
      <vt:lpstr>Bagging = Bootstrap Aggregating</vt:lpstr>
      <vt:lpstr>Bagging = Bootstrap Aggregating</vt:lpstr>
      <vt:lpstr>Bagging  Trees</vt:lpstr>
      <vt:lpstr>Random Forest</vt:lpstr>
      <vt:lpstr>Bonus Datasets (1)</vt:lpstr>
      <vt:lpstr>Bonus Datasets (2)</vt:lpstr>
      <vt:lpstr>Sections</vt:lpstr>
      <vt:lpstr>Multilayer Perceptron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Day</dc:title>
  <dc:creator>Temo Anda</dc:creator>
  <cp:lastModifiedBy>Temo Anda</cp:lastModifiedBy>
  <cp:revision>88</cp:revision>
  <dcterms:created xsi:type="dcterms:W3CDTF">2019-05-09T02:38:05Z</dcterms:created>
  <dcterms:modified xsi:type="dcterms:W3CDTF">2019-05-14T08:42:11Z</dcterms:modified>
</cp:coreProperties>
</file>